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4"/>
  </p:sldMasterIdLst>
  <p:notesMasterIdLst>
    <p:notesMasterId r:id="rId42"/>
  </p:notesMasterIdLst>
  <p:handoutMasterIdLst>
    <p:handoutMasterId r:id="rId43"/>
  </p:handoutMasterIdLst>
  <p:sldIdLst>
    <p:sldId id="256" r:id="rId5"/>
    <p:sldId id="445" r:id="rId6"/>
    <p:sldId id="446" r:id="rId7"/>
    <p:sldId id="475" r:id="rId8"/>
    <p:sldId id="478" r:id="rId9"/>
    <p:sldId id="479" r:id="rId10"/>
    <p:sldId id="448" r:id="rId11"/>
    <p:sldId id="563" r:id="rId12"/>
    <p:sldId id="477" r:id="rId13"/>
    <p:sldId id="481" r:id="rId14"/>
    <p:sldId id="565" r:id="rId15"/>
    <p:sldId id="498" r:id="rId16"/>
    <p:sldId id="499" r:id="rId17"/>
    <p:sldId id="500" r:id="rId18"/>
    <p:sldId id="501" r:id="rId19"/>
    <p:sldId id="502" r:id="rId20"/>
    <p:sldId id="517" r:id="rId21"/>
    <p:sldId id="515" r:id="rId22"/>
    <p:sldId id="518" r:id="rId23"/>
    <p:sldId id="504" r:id="rId24"/>
    <p:sldId id="505" r:id="rId25"/>
    <p:sldId id="514" r:id="rId26"/>
    <p:sldId id="520" r:id="rId27"/>
    <p:sldId id="492" r:id="rId28"/>
    <p:sldId id="564" r:id="rId29"/>
    <p:sldId id="482" r:id="rId30"/>
    <p:sldId id="483" r:id="rId31"/>
    <p:sldId id="435" r:id="rId32"/>
    <p:sldId id="493" r:id="rId33"/>
    <p:sldId id="549" r:id="rId34"/>
    <p:sldId id="548" r:id="rId35"/>
    <p:sldId id="485" r:id="rId36"/>
    <p:sldId id="488" r:id="rId37"/>
    <p:sldId id="489" r:id="rId38"/>
    <p:sldId id="491" r:id="rId39"/>
    <p:sldId id="490" r:id="rId40"/>
    <p:sldId id="388" r:id="rId4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440"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Marcador de fecha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A0A57E1-CEB3-4C96-B7C6-36B0FA3064E4}" type="datetimeFigureOut">
              <a:rPr lang="en-US" smtClean="0"/>
              <a:t>8/20/2025</a:t>
            </a:fld>
            <a:endParaRPr lang="en-US" dirty="0"/>
          </a:p>
        </p:txBody>
      </p:sp>
      <p:sp>
        <p:nvSpPr>
          <p:cNvPr id="4" name="Marcador de pie de página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Marcador de posición de número de diapositiva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D51C3-EABD-4553-9DC0-81CFC2A7F30E}" type="slidenum">
              <a:rPr lang="en-US" smtClean="0"/>
              <a:t>‹Nº›</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CF1BBD7-2276-4DDA-BFFE-26CAACEE5E98}" type="datetimeFigureOut">
              <a:rPr lang="en-US" smtClean="0"/>
              <a:t>8/20/2025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Editar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279F17-7BA4-49BC-BB37-7F646CF8D2F0}" type="slidenum">
              <a:rPr lang="en-US" smtClean="0"/>
              <a:t>‹Nº›</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B0279F17-7BA4-49BC-BB37-7F646CF8D2F0}" type="slidenum">
              <a:rPr lang="en-US" smtClean="0"/>
              <a:t>1</a:t>
            </a:fld>
            <a:endParaRPr lang="en-US" dirty="0"/>
          </a:p>
        </p:txBody>
      </p:sp>
    </p:spTree>
    <p:extLst>
      <p:ext uri="{BB962C8B-B14F-4D97-AF65-F5344CB8AC3E}">
        <p14:creationId xmlns:p14="http://schemas.microsoft.com/office/powerpoint/2010/main" val="163805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Imagen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ítulo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es-ES"/>
              <a:t>Haga clic para modificar el estilo de título del patrón</a:t>
            </a:r>
            <a:endParaRPr lang="en-US" dirty="0"/>
          </a:p>
        </p:txBody>
      </p:sp>
      <p:sp>
        <p:nvSpPr>
          <p:cNvPr id="3" name="Subtítulo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a:t>Haga clic para modificar el estilo de subtítulo del patrón</a:t>
            </a:r>
            <a:endParaRPr lang="en-US" dirty="0"/>
          </a:p>
        </p:txBody>
      </p:sp>
      <p:sp>
        <p:nvSpPr>
          <p:cNvPr id="4" name="Marcador de fecha 3"/>
          <p:cNvSpPr>
            <a:spLocks noGrp="1"/>
          </p:cNvSpPr>
          <p:nvPr>
            <p:ph type="dt" sz="half" idx="10"/>
          </p:nvPr>
        </p:nvSpPr>
        <p:spPr>
          <a:xfrm>
            <a:off x="7983232" y="5037663"/>
            <a:ext cx="897467" cy="279400"/>
          </a:xfrm>
        </p:spPr>
        <p:txBody>
          <a:bodyPr rtlCol="0"/>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11"/>
          </p:nvPr>
        </p:nvSpPr>
        <p:spPr>
          <a:xfrm>
            <a:off x="2692397" y="5037663"/>
            <a:ext cx="5214635" cy="279400"/>
          </a:xfrm>
        </p:spPr>
        <p:txBody>
          <a:bodyPr rtlCol="0"/>
          <a:lstStyle/>
          <a:p>
            <a:pPr rtl="0"/>
            <a:endParaRPr lang="en-US" dirty="0"/>
          </a:p>
        </p:txBody>
      </p:sp>
      <p:sp>
        <p:nvSpPr>
          <p:cNvPr id="6" name="Marcador de número de diapositiva 5"/>
          <p:cNvSpPr>
            <a:spLocks noGrp="1"/>
          </p:cNvSpPr>
          <p:nvPr>
            <p:ph type="sldNum" sz="quarter" idx="12"/>
          </p:nvPr>
        </p:nvSpPr>
        <p:spPr>
          <a:xfrm>
            <a:off x="8956900" y="5037663"/>
            <a:ext cx="551167" cy="279400"/>
          </a:xfrm>
        </p:spPr>
        <p:txBody>
          <a:bodyPr rtlCol="0"/>
          <a:lstStyle/>
          <a:p>
            <a:pPr rtl="0"/>
            <a:fld id="{330EA680-D336-4FF7-8B7A-9848BB0A1C32}" type="slidenum">
              <a:rPr lang="en-US" smtClean="0"/>
              <a:t>‹Nº›</a:t>
            </a:fld>
            <a:endParaRPr lang="en-US" dirty="0"/>
          </a:p>
        </p:txBody>
      </p:sp>
      <p:cxnSp>
        <p:nvCxnSpPr>
          <p:cNvPr id="15" name="Conector recto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es-ES"/>
              <a:t>Haga clic para modificar el estilo de título del patrón</a:t>
            </a:r>
            <a:endParaRPr lang="en-US" dirty="0"/>
          </a:p>
        </p:txBody>
      </p:sp>
      <p:sp>
        <p:nvSpPr>
          <p:cNvPr id="3" name="Marcador de texto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a:t>Haga clic para modificar los estilos de texto del patrón</a:t>
            </a:r>
          </a:p>
        </p:txBody>
      </p:sp>
      <p:sp>
        <p:nvSpPr>
          <p:cNvPr id="4" name="Marcador de fecha 3"/>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11"/>
          </p:nvPr>
        </p:nvSpPr>
        <p:spPr/>
        <p:txBody>
          <a:bodyPr rtlCol="0"/>
          <a:lstStyle/>
          <a:p>
            <a:pPr rtl="0"/>
            <a:endParaRPr lang="en-US"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smtClean="0"/>
              <a:t>‹Nº›</a:t>
            </a:fld>
            <a:endParaRPr lang="en-US" dirty="0"/>
          </a:p>
        </p:txBody>
      </p:sp>
      <p:cxnSp>
        <p:nvCxnSpPr>
          <p:cNvPr id="16" name="Conector recto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cxnSp>
        <p:nvCxnSpPr>
          <p:cNvPr id="8" name="Conector recto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p>
            <a:pPr rtl="0"/>
            <a:r>
              <a:rPr lang="es-ES"/>
              <a:t>Haga clic para modificar el estilo de título del patrón</a:t>
            </a:r>
            <a:endParaRPr lang="en-US" dirty="0"/>
          </a:p>
        </p:txBody>
      </p:sp>
      <p:sp>
        <p:nvSpPr>
          <p:cNvPr id="3" name="Marcador de contenido 2"/>
          <p:cNvSpPr>
            <a:spLocks noGrp="1"/>
          </p:cNvSpPr>
          <p:nvPr>
            <p:ph sz="half" idx="1"/>
          </p:nvPr>
        </p:nvSpPr>
        <p:spPr>
          <a:xfrm>
            <a:off x="1298448" y="2560320"/>
            <a:ext cx="4718304" cy="3310128"/>
          </a:xfrm>
        </p:spPr>
        <p:txBody>
          <a:bodyPr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contenido 3"/>
          <p:cNvSpPr>
            <a:spLocks noGrp="1"/>
          </p:cNvSpPr>
          <p:nvPr>
            <p:ph sz="half" idx="2"/>
          </p:nvPr>
        </p:nvSpPr>
        <p:spPr>
          <a:xfrm>
            <a:off x="6181344" y="2560320"/>
            <a:ext cx="4718304" cy="3310128"/>
          </a:xfrm>
        </p:spPr>
        <p:txBody>
          <a:bodyPr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fecha 4"/>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6" name="Marcador de pie de página 5"/>
          <p:cNvSpPr>
            <a:spLocks noGrp="1"/>
          </p:cNvSpPr>
          <p:nvPr>
            <p:ph type="ftr" sz="quarter" idx="11"/>
          </p:nvPr>
        </p:nvSpPr>
        <p:spPr/>
        <p:txBody>
          <a:bodyPr rtlCol="0"/>
          <a:lstStyle/>
          <a:p>
            <a:pPr rtl="0"/>
            <a:endParaRPr lang="en-US" dirty="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n-US" smtClean="0"/>
              <a:t>‹Nº›</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a:t>Haga clic para modificar el estilo de título del patrón</a:t>
            </a:r>
            <a:endParaRPr lang="en-US" dirty="0"/>
          </a:p>
        </p:txBody>
      </p:sp>
      <p:sp>
        <p:nvSpPr>
          <p:cNvPr id="3" name="Marcador de texto 2"/>
          <p:cNvSpPr>
            <a:spLocks noGrp="1"/>
          </p:cNvSpPr>
          <p:nvPr>
            <p:ph type="body" idx="1"/>
          </p:nvPr>
        </p:nvSpPr>
        <p:spPr>
          <a:xfrm>
            <a:off x="1295400" y="2530739"/>
            <a:ext cx="4718304" cy="476250"/>
          </a:xfrm>
        </p:spPr>
        <p:txBody>
          <a:bodyPr rtlCol="0"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p:cNvSpPr>
            <a:spLocks noGrp="1"/>
          </p:cNvSpPr>
          <p:nvPr>
            <p:ph sz="half" idx="2"/>
          </p:nvPr>
        </p:nvSpPr>
        <p:spPr>
          <a:xfrm>
            <a:off x="1295400" y="3116261"/>
            <a:ext cx="4718304" cy="2632605"/>
          </a:xfrm>
        </p:spPr>
        <p:txBody>
          <a:bodyPr rtlCol="0"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texto 4"/>
          <p:cNvSpPr>
            <a:spLocks noGrp="1"/>
          </p:cNvSpPr>
          <p:nvPr>
            <p:ph type="body" sz="quarter" idx="3"/>
          </p:nvPr>
        </p:nvSpPr>
        <p:spPr>
          <a:xfrm>
            <a:off x="6180671" y="2530739"/>
            <a:ext cx="4718304" cy="476250"/>
          </a:xfrm>
        </p:spPr>
        <p:txBody>
          <a:bodyPr rtlCol="0"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6" name="Marcador de contenido 5"/>
          <p:cNvSpPr>
            <a:spLocks noGrp="1"/>
          </p:cNvSpPr>
          <p:nvPr>
            <p:ph sz="quarter" idx="4"/>
          </p:nvPr>
        </p:nvSpPr>
        <p:spPr>
          <a:xfrm>
            <a:off x="6180671" y="3116261"/>
            <a:ext cx="4718304" cy="2632605"/>
          </a:xfrm>
        </p:spPr>
        <p:txBody>
          <a:bodyPr rtlCol="0"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7" name="Marcador de fecha 6"/>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8" name="Marcador de pie de página 7"/>
          <p:cNvSpPr>
            <a:spLocks noGrp="1"/>
          </p:cNvSpPr>
          <p:nvPr>
            <p:ph type="ftr" sz="quarter" idx="11"/>
          </p:nvPr>
        </p:nvSpPr>
        <p:spPr/>
        <p:txBody>
          <a:bodyPr rtlCol="0"/>
          <a:lstStyle/>
          <a:p>
            <a:pPr rtl="0"/>
            <a:endParaRPr lang="en-US" dirty="0"/>
          </a:p>
        </p:txBody>
      </p:sp>
      <p:sp>
        <p:nvSpPr>
          <p:cNvPr id="9" name="Marcador de número de diapositiva 8"/>
          <p:cNvSpPr>
            <a:spLocks noGrp="1"/>
          </p:cNvSpPr>
          <p:nvPr>
            <p:ph type="sldNum" sz="quarter" idx="12"/>
          </p:nvPr>
        </p:nvSpPr>
        <p:spPr/>
        <p:txBody>
          <a:bodyPr rtlCol="0"/>
          <a:lstStyle/>
          <a:p>
            <a:pPr rtl="0"/>
            <a:fld id="{330EA680-D336-4FF7-8B7A-9848BB0A1C32}" type="slidenum">
              <a:rPr lang="en-US" smtClean="0"/>
              <a:t>‹Nº›</a:t>
            </a:fld>
            <a:endParaRPr lang="en-US" dirty="0"/>
          </a:p>
        </p:txBody>
      </p:sp>
      <p:cxnSp>
        <p:nvCxnSpPr>
          <p:cNvPr id="18" name="Conector recto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 noProof="0"/>
              <a:t>Haga clic para editar el título</a:t>
            </a:r>
          </a:p>
        </p:txBody>
      </p:sp>
      <p:sp>
        <p:nvSpPr>
          <p:cNvPr id="5" name="Marcador de fecha 4"/>
          <p:cNvSpPr>
            <a:spLocks noGrp="1"/>
          </p:cNvSpPr>
          <p:nvPr>
            <p:ph type="dt" sz="half" idx="10"/>
          </p:nvPr>
        </p:nvSpPr>
        <p:spPr/>
        <p:txBody>
          <a:bodyPr rtlCol="0"/>
          <a:lstStyle/>
          <a:p>
            <a:pPr rtl="0"/>
            <a:fld id="{846CE7D5-CF57-46EF-B807-FDD0502418D4}" type="datetimeFigureOut">
              <a:rPr lang="en-US" noProof="0" smtClean="0"/>
              <a:t>8/20/2025</a:t>
            </a:fld>
            <a:endParaRPr lang="en-US" noProof="0" dirty="0"/>
          </a:p>
        </p:txBody>
      </p:sp>
      <p:sp>
        <p:nvSpPr>
          <p:cNvPr id="6" name="Marcador de pie de página 5"/>
          <p:cNvSpPr>
            <a:spLocks noGrp="1"/>
          </p:cNvSpPr>
          <p:nvPr>
            <p:ph type="ftr" sz="quarter" idx="11"/>
          </p:nvPr>
        </p:nvSpPr>
        <p:spPr/>
        <p:txBody>
          <a:bodyPr rtlCol="0"/>
          <a:lstStyle/>
          <a:p>
            <a:pPr rtl="0"/>
            <a:endParaRPr lang="en-US" noProof="0" dirty="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n-US" noProof="0" smtClean="0"/>
              <a:t>‹Nº›</a:t>
            </a:fld>
            <a:endParaRPr lang="en-US" noProof="0" dirty="0"/>
          </a:p>
        </p:txBody>
      </p:sp>
      <p:sp>
        <p:nvSpPr>
          <p:cNvPr id="10" name="Paralelogramo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tángulo: Esquinas redondeada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Marcador de posición de imagen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 noProof="0"/>
              <a:t>Inserte o arrastre y coloque su foto</a:t>
            </a:r>
          </a:p>
        </p:txBody>
      </p:sp>
      <p:sp>
        <p:nvSpPr>
          <p:cNvPr id="13" name="Marcador de texto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
              <a:t>Haga clic para editar el título</a:t>
            </a:r>
          </a:p>
        </p:txBody>
      </p:sp>
      <p:sp>
        <p:nvSpPr>
          <p:cNvPr id="3" name="Marcador de contenido 2"/>
          <p:cNvSpPr>
            <a:spLocks noGrp="1"/>
          </p:cNvSpPr>
          <p:nvPr>
            <p:ph sz="half" idx="1"/>
          </p:nvPr>
        </p:nvSpPr>
        <p:spPr>
          <a:xfrm>
            <a:off x="5288294" y="895547"/>
            <a:ext cx="5871325" cy="4974901"/>
          </a:xfrm>
        </p:spPr>
        <p:txBody>
          <a:bodyPr rtlCol="0">
            <a:norm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5" name="Marcador de fecha 4"/>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6" name="Marcador de pie de página 5"/>
          <p:cNvSpPr>
            <a:spLocks noGrp="1"/>
          </p:cNvSpPr>
          <p:nvPr>
            <p:ph type="ftr" sz="quarter" idx="11"/>
          </p:nvPr>
        </p:nvSpPr>
        <p:spPr/>
        <p:txBody>
          <a:bodyPr rtlCol="0"/>
          <a:lstStyle/>
          <a:p>
            <a:pPr rtl="0"/>
            <a:endParaRPr lang="en-US" dirty="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n-US" smtClean="0"/>
              <a:t>‹Nº›</a:t>
            </a:fld>
            <a:endParaRPr lang="en-US" dirty="0"/>
          </a:p>
        </p:txBody>
      </p:sp>
      <p:sp>
        <p:nvSpPr>
          <p:cNvPr id="13" name="Marcador de texto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a:t>Haga clic para modificar el estilo de título del patrón</a:t>
            </a:r>
            <a:endParaRPr lang="en-US" dirty="0"/>
          </a:p>
        </p:txBody>
      </p:sp>
      <p:sp>
        <p:nvSpPr>
          <p:cNvPr id="3" name="Marcador de fecha 2"/>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4" name="Marcador de pie de página 3"/>
          <p:cNvSpPr>
            <a:spLocks noGrp="1"/>
          </p:cNvSpPr>
          <p:nvPr>
            <p:ph type="ftr" sz="quarter" idx="11"/>
          </p:nvPr>
        </p:nvSpPr>
        <p:spPr/>
        <p:txBody>
          <a:bodyPr rtlCol="0"/>
          <a:lstStyle/>
          <a:p>
            <a:pPr rtl="0"/>
            <a:endParaRPr lang="en-US" dirty="0"/>
          </a:p>
        </p:txBody>
      </p:sp>
      <p:sp>
        <p:nvSpPr>
          <p:cNvPr id="5" name="Marcador de posición de número de diapositiva 4"/>
          <p:cNvSpPr>
            <a:spLocks noGrp="1"/>
          </p:cNvSpPr>
          <p:nvPr>
            <p:ph type="sldNum" sz="quarter" idx="12"/>
          </p:nvPr>
        </p:nvSpPr>
        <p:spPr/>
        <p:txBody>
          <a:bodyPr rtlCol="0"/>
          <a:lstStyle/>
          <a:p>
            <a:pPr rtl="0"/>
            <a:fld id="{330EA680-D336-4FF7-8B7A-9848BB0A1C32}" type="slidenum">
              <a:rPr lang="en-US" smtClean="0"/>
              <a:t>‹Nº›</a:t>
            </a:fld>
            <a:endParaRPr lang="en-US" dirty="0"/>
          </a:p>
        </p:txBody>
      </p:sp>
      <p:cxnSp>
        <p:nvCxnSpPr>
          <p:cNvPr id="14" name="Conector rec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ítulo so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a:t>Haga clic para modificar el estilo de título del patrón</a:t>
            </a:r>
            <a:endParaRPr lang="en-US" dirty="0"/>
          </a:p>
        </p:txBody>
      </p:sp>
      <p:sp>
        <p:nvSpPr>
          <p:cNvPr id="3" name="Marcador de fecha 2"/>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4" name="Marcador de pie de página 3"/>
          <p:cNvSpPr>
            <a:spLocks noGrp="1"/>
          </p:cNvSpPr>
          <p:nvPr>
            <p:ph type="ftr" sz="quarter" idx="11"/>
          </p:nvPr>
        </p:nvSpPr>
        <p:spPr/>
        <p:txBody>
          <a:bodyPr rtlCol="0"/>
          <a:lstStyle/>
          <a:p>
            <a:pPr rtl="0"/>
            <a:endParaRPr lang="en-US" dirty="0"/>
          </a:p>
        </p:txBody>
      </p:sp>
      <p:sp>
        <p:nvSpPr>
          <p:cNvPr id="5" name="Marcador de posición de número de diapositiva 4"/>
          <p:cNvSpPr>
            <a:spLocks noGrp="1"/>
          </p:cNvSpPr>
          <p:nvPr>
            <p:ph type="sldNum" sz="quarter" idx="12"/>
          </p:nvPr>
        </p:nvSpPr>
        <p:spPr/>
        <p:txBody>
          <a:bodyPr rtlCol="0"/>
          <a:lstStyle/>
          <a:p>
            <a:pPr rtl="0"/>
            <a:fld id="{330EA680-D336-4FF7-8B7A-9848BB0A1C32}" type="slidenum">
              <a:rPr lang="en-US" smtClean="0"/>
              <a:t>‹Nº›</a:t>
            </a:fld>
            <a:endParaRPr lang="en-US" dirty="0"/>
          </a:p>
        </p:txBody>
      </p:sp>
      <p:cxnSp>
        <p:nvCxnSpPr>
          <p:cNvPr id="14" name="Conector rec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Marcador de texto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rtlCol="0" anchor="ctr"/>
          <a:lstStyle>
            <a:lvl1pPr marL="0" indent="0" algn="ctr">
              <a:buNone/>
              <a:defRPr sz="6000"/>
            </a:lvl1pPr>
          </a:lstStyle>
          <a:p>
            <a:pPr lvl="0" rtl="0"/>
            <a:r>
              <a:rPr lang="es-ES"/>
              <a:t>Haga clic para modificar los estilos de texto del patrón</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3" name="Marcador de pie de página 2"/>
          <p:cNvSpPr>
            <a:spLocks noGrp="1"/>
          </p:cNvSpPr>
          <p:nvPr>
            <p:ph type="ftr" sz="quarter" idx="11"/>
          </p:nvPr>
        </p:nvSpPr>
        <p:spPr/>
        <p:txBody>
          <a:bodyPr rtlCol="0"/>
          <a:lstStyle/>
          <a:p>
            <a:pPr rtl="0"/>
            <a:endParaRPr lang="en-US" dirty="0"/>
          </a:p>
        </p:txBody>
      </p:sp>
      <p:sp>
        <p:nvSpPr>
          <p:cNvPr id="4" name="Marcador de número de diapositiva 3"/>
          <p:cNvSpPr>
            <a:spLocks noGrp="1"/>
          </p:cNvSpPr>
          <p:nvPr>
            <p:ph type="sldNum" sz="quarter" idx="12"/>
          </p:nvPr>
        </p:nvSpPr>
        <p:spPr/>
        <p:txBody>
          <a:bodyPr rtlCol="0"/>
          <a:lstStyle/>
          <a:p>
            <a:pPr rtl="0"/>
            <a:fld id="{330EA680-D336-4FF7-8B7A-9848BB0A1C32}" type="slidenum">
              <a:rPr lang="en-US" smtClean="0"/>
              <a:t>‹Nº›</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cxnSp>
        <p:nvCxnSpPr>
          <p:cNvPr id="7" name="Conector recto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lvl1pPr>
              <a:defRPr>
                <a:latin typeface="+mj-lt"/>
              </a:defRPr>
            </a:lvl1pPr>
          </a:lstStyle>
          <a:p>
            <a:pPr rtl="0"/>
            <a:r>
              <a:rPr lang="es-ES"/>
              <a:t>Haga clic para modificar el estilo de título del patrón</a:t>
            </a:r>
            <a:endParaRPr lang="en-US" dirty="0"/>
          </a:p>
        </p:txBody>
      </p:sp>
      <p:sp>
        <p:nvSpPr>
          <p:cNvPr id="3" name="Marcador de contenido 2"/>
          <p:cNvSpPr>
            <a:spLocks noGrp="1"/>
          </p:cNvSpPr>
          <p:nvPr>
            <p:ph idx="1"/>
          </p:nvPr>
        </p:nvSpPr>
        <p:spPr/>
        <p:txBody>
          <a:bodyPr rtlCol="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fecha 3"/>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11"/>
          </p:nvPr>
        </p:nvSpPr>
        <p:spPr/>
        <p:txBody>
          <a:bodyPr rtlCol="0"/>
          <a:lstStyle/>
          <a:p>
            <a:pPr rtl="0"/>
            <a:endParaRPr lang="en-US"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smtClean="0"/>
              <a:t>‹Nº›</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s columnas">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3" name="Elipse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5" name="Elipse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2" name="Título 1"/>
          <p:cNvSpPr>
            <a:spLocks noGrp="1"/>
          </p:cNvSpPr>
          <p:nvPr>
            <p:ph type="title"/>
          </p:nvPr>
        </p:nvSpPr>
        <p:spPr>
          <a:xfrm>
            <a:off x="1295402" y="982132"/>
            <a:ext cx="9601196" cy="1303867"/>
          </a:xfrm>
        </p:spPr>
        <p:txBody>
          <a:bodyPr rtlCol="0"/>
          <a:lstStyle/>
          <a:p>
            <a:pPr rtl="0"/>
            <a:r>
              <a:rPr lang="es-ES" noProof="0"/>
              <a:t>Haga clic para modificar el estilo de título del patrón</a:t>
            </a:r>
            <a:endParaRPr lang="es" noProof="0"/>
          </a:p>
        </p:txBody>
      </p:sp>
      <p:sp>
        <p:nvSpPr>
          <p:cNvPr id="3" name="Marcador de contenido 2"/>
          <p:cNvSpPr>
            <a:spLocks noGrp="1"/>
          </p:cNvSpPr>
          <p:nvPr>
            <p:ph idx="1"/>
          </p:nvPr>
        </p:nvSpPr>
        <p:spPr>
          <a:xfrm>
            <a:off x="1295401" y="4804495"/>
            <a:ext cx="2952000" cy="110913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p:txBody>
      </p:sp>
      <p:sp>
        <p:nvSpPr>
          <p:cNvPr id="4" name="Marcador de fecha 3"/>
          <p:cNvSpPr>
            <a:spLocks noGrp="1"/>
          </p:cNvSpPr>
          <p:nvPr>
            <p:ph type="dt" sz="half" idx="10"/>
          </p:nvPr>
        </p:nvSpPr>
        <p:spPr/>
        <p:txBody>
          <a:bodyPr rtlCol="0"/>
          <a:lstStyle/>
          <a:p>
            <a:pPr rtl="0"/>
            <a:fld id="{846CE7D5-CF57-46EF-B807-FDD0502418D4}" type="datetimeFigureOut">
              <a:rPr lang="en-US" noProof="0" smtClean="0"/>
              <a:t>8/20/2025</a:t>
            </a:fld>
            <a:endParaRPr lang="en-US" noProof="0" dirty="0"/>
          </a:p>
        </p:txBody>
      </p:sp>
      <p:sp>
        <p:nvSpPr>
          <p:cNvPr id="5" name="Marcador de pie de página 4"/>
          <p:cNvSpPr>
            <a:spLocks noGrp="1"/>
          </p:cNvSpPr>
          <p:nvPr>
            <p:ph type="ftr" sz="quarter" idx="11"/>
          </p:nvPr>
        </p:nvSpPr>
        <p:spPr/>
        <p:txBody>
          <a:bodyPr rtlCol="0"/>
          <a:lstStyle/>
          <a:p>
            <a:pPr rtl="0"/>
            <a:endParaRPr lang="en-US" noProof="0"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noProof="0" smtClean="0"/>
              <a:t>‹Nº›</a:t>
            </a:fld>
            <a:endParaRPr lang="en-US" noProof="0" dirty="0"/>
          </a:p>
        </p:txBody>
      </p:sp>
      <p:sp>
        <p:nvSpPr>
          <p:cNvPr id="9" name="Marcador de contenido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p:txBody>
      </p:sp>
      <p:sp>
        <p:nvSpPr>
          <p:cNvPr id="10" name="Marcador de contenido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p:txBody>
      </p:sp>
      <p:sp>
        <p:nvSpPr>
          <p:cNvPr id="12" name="Marcador de posición de imagen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rtlCol="0" anchor="ctr"/>
          <a:lstStyle>
            <a:lvl1pPr marL="0" indent="0" algn="ctr">
              <a:buNone/>
              <a:defRPr sz="1400" i="1">
                <a:solidFill>
                  <a:schemeClr val="bg1"/>
                </a:solidFill>
              </a:defRPr>
            </a:lvl1pPr>
          </a:lstStyle>
          <a:p>
            <a:pPr rtl="0"/>
            <a:r>
              <a:rPr lang="es" noProof="0"/>
              <a:t>Inserte icono o imagen</a:t>
            </a:r>
          </a:p>
        </p:txBody>
      </p:sp>
      <p:sp>
        <p:nvSpPr>
          <p:cNvPr id="14" name="Marcador de posición de imagen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 noProof="0"/>
              <a:t>Inserte icono o imagen</a:t>
            </a:r>
          </a:p>
        </p:txBody>
      </p:sp>
      <p:sp>
        <p:nvSpPr>
          <p:cNvPr id="16" name="Marcador de posición de imagen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 noProof="0"/>
              <a:t>Inserte icono o imagen</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columnas + foto">
    <p:spTree>
      <p:nvGrpSpPr>
        <p:cNvPr id="1" name=""/>
        <p:cNvGrpSpPr/>
        <p:nvPr/>
      </p:nvGrpSpPr>
      <p:grpSpPr>
        <a:xfrm>
          <a:off x="0" y="0"/>
          <a:ext cx="0" cy="0"/>
          <a:chOff x="0" y="0"/>
          <a:chExt cx="0" cy="0"/>
        </a:xfrm>
      </p:grpSpPr>
      <p:cxnSp>
        <p:nvCxnSpPr>
          <p:cNvPr id="8" name="Conector recto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3498694" y="982132"/>
            <a:ext cx="7397903" cy="1303867"/>
          </a:xfrm>
        </p:spPr>
        <p:txBody>
          <a:bodyPr rtlCol="0"/>
          <a:lstStyle/>
          <a:p>
            <a:pPr rtl="0"/>
            <a:r>
              <a:rPr lang="es-ES" noProof="0"/>
              <a:t>Haga clic para modificar el estilo de título del patrón</a:t>
            </a:r>
            <a:endParaRPr lang="es" noProof="0"/>
          </a:p>
        </p:txBody>
      </p:sp>
      <p:sp>
        <p:nvSpPr>
          <p:cNvPr id="3" name="Marcador de contenido 2"/>
          <p:cNvSpPr>
            <a:spLocks noGrp="1"/>
          </p:cNvSpPr>
          <p:nvPr>
            <p:ph sz="half" idx="1"/>
          </p:nvPr>
        </p:nvSpPr>
        <p:spPr>
          <a:xfrm>
            <a:off x="3498694" y="2560320"/>
            <a:ext cx="3580381" cy="3310128"/>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 noProof="0"/>
          </a:p>
        </p:txBody>
      </p:sp>
      <p:sp>
        <p:nvSpPr>
          <p:cNvPr id="4" name="Marcador de contenido 3"/>
          <p:cNvSpPr>
            <a:spLocks noGrp="1"/>
          </p:cNvSpPr>
          <p:nvPr>
            <p:ph sz="half" idx="2"/>
          </p:nvPr>
        </p:nvSpPr>
        <p:spPr>
          <a:xfrm>
            <a:off x="7316216" y="2560320"/>
            <a:ext cx="3580381" cy="3310128"/>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 noProof="0"/>
          </a:p>
        </p:txBody>
      </p:sp>
      <p:sp>
        <p:nvSpPr>
          <p:cNvPr id="5" name="Marcador de fecha 4"/>
          <p:cNvSpPr>
            <a:spLocks noGrp="1"/>
          </p:cNvSpPr>
          <p:nvPr>
            <p:ph type="dt" sz="half" idx="10"/>
          </p:nvPr>
        </p:nvSpPr>
        <p:spPr/>
        <p:txBody>
          <a:bodyPr rtlCol="0"/>
          <a:lstStyle/>
          <a:p>
            <a:pPr rtl="0"/>
            <a:fld id="{846CE7D5-CF57-46EF-B807-FDD0502418D4}" type="datetimeFigureOut">
              <a:rPr lang="en-US" noProof="0" smtClean="0"/>
              <a:t>8/20/2025</a:t>
            </a:fld>
            <a:endParaRPr lang="en-US" noProof="0" dirty="0"/>
          </a:p>
        </p:txBody>
      </p:sp>
      <p:sp>
        <p:nvSpPr>
          <p:cNvPr id="6" name="Marcador de pie de página 5"/>
          <p:cNvSpPr>
            <a:spLocks noGrp="1"/>
          </p:cNvSpPr>
          <p:nvPr>
            <p:ph type="ftr" sz="quarter" idx="11"/>
          </p:nvPr>
        </p:nvSpPr>
        <p:spPr/>
        <p:txBody>
          <a:bodyPr rtlCol="0"/>
          <a:lstStyle/>
          <a:p>
            <a:pPr rtl="0"/>
            <a:endParaRPr lang="en-US" noProof="0" dirty="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n-US" noProof="0" smtClean="0"/>
              <a:t>‹Nº›</a:t>
            </a:fld>
            <a:endParaRPr lang="en-US" noProof="0" dirty="0"/>
          </a:p>
        </p:txBody>
      </p:sp>
      <p:sp>
        <p:nvSpPr>
          <p:cNvPr id="10" name="Paralelogramo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tángulo: Esquinas redondeada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Marcador de posición de imagen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 noProof="0"/>
              <a:t>Inserte o arrastre y coloque su foto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2" name="Título 1"/>
          <p:cNvSpPr>
            <a:spLocks noGrp="1"/>
          </p:cNvSpPr>
          <p:nvPr>
            <p:ph type="title" hasCustomPrompt="1"/>
          </p:nvPr>
        </p:nvSpPr>
        <p:spPr>
          <a:xfrm>
            <a:off x="8216900" y="982132"/>
            <a:ext cx="2679698" cy="1412725"/>
          </a:xfrm>
        </p:spPr>
        <p:txBody>
          <a:bodyPr rtlCol="0" anchor="t"/>
          <a:lstStyle>
            <a:lvl1pPr algn="r">
              <a:defRPr/>
            </a:lvl1pPr>
          </a:lstStyle>
          <a:p>
            <a:pPr rtl="0"/>
            <a:r>
              <a:rPr lang="es" noProof="0"/>
              <a:t>Haga clic en el título</a:t>
            </a:r>
          </a:p>
        </p:txBody>
      </p:sp>
      <p:sp>
        <p:nvSpPr>
          <p:cNvPr id="4" name="Marcador de fecha 3"/>
          <p:cNvSpPr>
            <a:spLocks noGrp="1"/>
          </p:cNvSpPr>
          <p:nvPr>
            <p:ph type="dt" sz="half" idx="10"/>
          </p:nvPr>
        </p:nvSpPr>
        <p:spPr/>
        <p:txBody>
          <a:bodyPr rtlCol="0"/>
          <a:lstStyle/>
          <a:p>
            <a:pPr rtl="0"/>
            <a:fld id="{846CE7D5-CF57-46EF-B807-FDD0502418D4}" type="datetimeFigureOut">
              <a:rPr lang="en-US" noProof="0" smtClean="0"/>
              <a:t>8/20/2025</a:t>
            </a:fld>
            <a:endParaRPr lang="en-US" noProof="0" dirty="0"/>
          </a:p>
        </p:txBody>
      </p:sp>
      <p:sp>
        <p:nvSpPr>
          <p:cNvPr id="5" name="Marcador de pie de página 4"/>
          <p:cNvSpPr>
            <a:spLocks noGrp="1"/>
          </p:cNvSpPr>
          <p:nvPr>
            <p:ph type="ftr" sz="quarter" idx="11"/>
          </p:nvPr>
        </p:nvSpPr>
        <p:spPr/>
        <p:txBody>
          <a:bodyPr rtlCol="0"/>
          <a:lstStyle/>
          <a:p>
            <a:pPr rtl="0"/>
            <a:endParaRPr lang="en-US" noProof="0"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noProof="0" smtClean="0"/>
              <a:t>‹Nº›</a:t>
            </a:fld>
            <a:endParaRPr lang="en-US" noProof="0" dirty="0"/>
          </a:p>
        </p:txBody>
      </p:sp>
      <p:sp>
        <p:nvSpPr>
          <p:cNvPr id="11" name="Marcador de posición de imagen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rtlCol="0" anchor="ctr"/>
          <a:lstStyle>
            <a:lvl1pPr marL="0" indent="0" algn="ctr">
              <a:buNone/>
              <a:defRPr sz="1200" i="1"/>
            </a:lvl1pPr>
          </a:lstStyle>
          <a:p>
            <a:pPr rtl="0"/>
            <a:r>
              <a:rPr lang="es" noProof="0"/>
              <a:t>Imágenes de edificios</a:t>
            </a:r>
          </a:p>
        </p:txBody>
      </p:sp>
      <p:sp>
        <p:nvSpPr>
          <p:cNvPr id="12" name="Marcador de posición de imagen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 noProof="0"/>
              <a:t> Imágenes de trabajos</a:t>
            </a:r>
          </a:p>
        </p:txBody>
      </p:sp>
      <p:sp>
        <p:nvSpPr>
          <p:cNvPr id="13" name="Marcador de posición de imagen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 noProof="0"/>
              <a:t>Imágenes de transporte</a:t>
            </a:r>
          </a:p>
        </p:txBody>
      </p:sp>
      <p:sp>
        <p:nvSpPr>
          <p:cNvPr id="14" name="Marcador de posición de imagen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rtlCol="0" anchor="ctr"/>
          <a:lstStyle>
            <a:lvl1pPr marL="0" indent="0" algn="ctr">
              <a:buNone/>
              <a:defRPr sz="1200" i="1"/>
            </a:lvl1pPr>
          </a:lstStyle>
          <a:p>
            <a:pPr rtl="0"/>
            <a:r>
              <a:rPr lang="es" noProof="0"/>
              <a:t>Imágenes de ropa</a:t>
            </a:r>
          </a:p>
        </p:txBody>
      </p:sp>
      <p:sp>
        <p:nvSpPr>
          <p:cNvPr id="19" name="Marcador de posición de imagen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 noProof="0"/>
              <a:t>Imágenes de otros elementos que capturen la época</a:t>
            </a:r>
          </a:p>
        </p:txBody>
      </p:sp>
      <p:sp>
        <p:nvSpPr>
          <p:cNvPr id="21" name="Marcador de texto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3128436"/>
            <a:ext cx="2679698" cy="2728373"/>
          </a:xfrm>
        </p:spPr>
        <p:txBody>
          <a:bodyPr rtlCol="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rtl="0"/>
            <a:r>
              <a:rPr lang="es" noProof="0"/>
              <a:t>Subtítulo</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de tamaño grande">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Marcador de posición de imagen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rtlCol="0" anchor="ctr"/>
          <a:lstStyle>
            <a:lvl1pPr marL="0" indent="0" algn="ctr">
              <a:buNone/>
              <a:defRPr sz="1600" i="1">
                <a:solidFill>
                  <a:schemeClr val="tx1">
                    <a:lumMod val="85000"/>
                    <a:lumOff val="15000"/>
                  </a:schemeClr>
                </a:solidFill>
              </a:defRPr>
            </a:lvl1pPr>
          </a:lstStyle>
          <a:p>
            <a:pPr rtl="0"/>
            <a:r>
              <a:rPr lang="es" noProof="0"/>
              <a:t>Inserte una imagen emblemática de la época</a:t>
            </a:r>
          </a:p>
        </p:txBody>
      </p:sp>
      <p:sp>
        <p:nvSpPr>
          <p:cNvPr id="2" name="Título 1"/>
          <p:cNvSpPr>
            <a:spLocks noGrp="1"/>
          </p:cNvSpPr>
          <p:nvPr>
            <p:ph type="title"/>
          </p:nvPr>
        </p:nvSpPr>
        <p:spPr>
          <a:xfrm>
            <a:off x="1295402" y="692939"/>
            <a:ext cx="9601196" cy="751418"/>
          </a:xfrm>
        </p:spPr>
        <p:txBody>
          <a:bodyPr rtlCol="0"/>
          <a:lstStyle/>
          <a:p>
            <a:pPr rtl="0"/>
            <a:r>
              <a:rPr lang="es-ES" noProof="0"/>
              <a:t>Haga clic para modificar el estilo de título del patrón</a:t>
            </a:r>
            <a:endParaRPr lang="es" noProof="0"/>
          </a:p>
        </p:txBody>
      </p:sp>
      <p:pic>
        <p:nvPicPr>
          <p:cNvPr id="7" name="Imagen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Imagen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Imagen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Imagen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 noProof="0"/>
              <a:t>Haga clic para editar el título</a:t>
            </a:r>
          </a:p>
        </p:txBody>
      </p:sp>
      <p:sp>
        <p:nvSpPr>
          <p:cNvPr id="3" name="Marcador de contenido 2"/>
          <p:cNvSpPr>
            <a:spLocks noGrp="1"/>
          </p:cNvSpPr>
          <p:nvPr>
            <p:ph sz="half" idx="1"/>
          </p:nvPr>
        </p:nvSpPr>
        <p:spPr>
          <a:xfrm>
            <a:off x="1295401" y="2560320"/>
            <a:ext cx="3580381" cy="3310128"/>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 noProof="0"/>
          </a:p>
        </p:txBody>
      </p:sp>
      <p:sp>
        <p:nvSpPr>
          <p:cNvPr id="5" name="Marcador de fecha 4"/>
          <p:cNvSpPr>
            <a:spLocks noGrp="1"/>
          </p:cNvSpPr>
          <p:nvPr>
            <p:ph type="dt" sz="half" idx="10"/>
          </p:nvPr>
        </p:nvSpPr>
        <p:spPr/>
        <p:txBody>
          <a:bodyPr rtlCol="0"/>
          <a:lstStyle/>
          <a:p>
            <a:pPr rtl="0"/>
            <a:fld id="{846CE7D5-CF57-46EF-B807-FDD0502418D4}" type="datetimeFigureOut">
              <a:rPr lang="en-US" noProof="0" smtClean="0"/>
              <a:t>8/20/2025</a:t>
            </a:fld>
            <a:endParaRPr lang="en-US" noProof="0" dirty="0"/>
          </a:p>
        </p:txBody>
      </p:sp>
      <p:sp>
        <p:nvSpPr>
          <p:cNvPr id="6" name="Marcador de pie de página 5"/>
          <p:cNvSpPr>
            <a:spLocks noGrp="1"/>
          </p:cNvSpPr>
          <p:nvPr>
            <p:ph type="ftr" sz="quarter" idx="11"/>
          </p:nvPr>
        </p:nvSpPr>
        <p:spPr/>
        <p:txBody>
          <a:bodyPr rtlCol="0"/>
          <a:lstStyle/>
          <a:p>
            <a:pPr rtl="0"/>
            <a:endParaRPr lang="en-US" noProof="0" dirty="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n-US" noProof="0" smtClean="0"/>
              <a:t>‹Nº›</a:t>
            </a:fld>
            <a:endParaRPr lang="en-US" noProof="0" dirty="0"/>
          </a:p>
        </p:txBody>
      </p:sp>
      <p:sp>
        <p:nvSpPr>
          <p:cNvPr id="10" name="Paralelogramo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1" name="Rectángulo: Esquinas redondeada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2" name="Marcador de posición de imagen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 noProof="0"/>
              <a:t>Inserte o arrastre y coloque su foto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 contenido alternativo">
    <p:spTree>
      <p:nvGrpSpPr>
        <p:cNvPr id="1" name=""/>
        <p:cNvGrpSpPr/>
        <p:nvPr/>
      </p:nvGrpSpPr>
      <p:grpSpPr>
        <a:xfrm>
          <a:off x="0" y="0"/>
          <a:ext cx="0" cy="0"/>
          <a:chOff x="0" y="0"/>
          <a:chExt cx="0" cy="0"/>
        </a:xfrm>
      </p:grpSpPr>
      <p:pic>
        <p:nvPicPr>
          <p:cNvPr id="9" name="Imagen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Conector recto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2" y="982132"/>
            <a:ext cx="4669664" cy="1303867"/>
          </a:xfrm>
        </p:spPr>
        <p:txBody>
          <a:bodyPr rtlCol="0"/>
          <a:lstStyle/>
          <a:p>
            <a:pPr rtl="0"/>
            <a:r>
              <a:rPr lang="es"/>
              <a:t>Haga clic para editar el título</a:t>
            </a:r>
          </a:p>
        </p:txBody>
      </p:sp>
      <p:sp>
        <p:nvSpPr>
          <p:cNvPr id="3" name="Marcador de contenido 2"/>
          <p:cNvSpPr>
            <a:spLocks noGrp="1"/>
          </p:cNvSpPr>
          <p:nvPr>
            <p:ph idx="1"/>
          </p:nvPr>
        </p:nvSpPr>
        <p:spPr>
          <a:xfrm>
            <a:off x="1295401" y="2556932"/>
            <a:ext cx="4669666" cy="3318936"/>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4" name="Marcador de fecha 3"/>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11"/>
          </p:nvPr>
        </p:nvSpPr>
        <p:spPr/>
        <p:txBody>
          <a:bodyPr rtlCol="0"/>
          <a:lstStyle/>
          <a:p>
            <a:pPr rtl="0"/>
            <a:endParaRPr lang="en-US"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smtClean="0"/>
              <a:t>‹Nº›</a:t>
            </a:fld>
            <a:endParaRPr lang="en-US" dirty="0"/>
          </a:p>
        </p:txBody>
      </p:sp>
      <p:sp>
        <p:nvSpPr>
          <p:cNvPr id="11" name="Marcador de contenido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n-US" dirty="0"/>
          </a:p>
        </p:txBody>
      </p:sp>
      <p:sp>
        <p:nvSpPr>
          <p:cNvPr id="14" name="Marcador de texto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rtlCol="0"/>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
              <a:t>Generación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puntos">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79709"/>
            <a:ext cx="9601197" cy="1822514"/>
          </a:xfrm>
        </p:spPr>
        <p:txBody>
          <a:bodyPr rtlCol="0" anchor="b">
            <a:normAutofit/>
          </a:bodyPr>
          <a:lstStyle>
            <a:lvl1pPr algn="ctr">
              <a:defRPr sz="4400" b="0" cap="none"/>
            </a:lvl1pPr>
          </a:lstStyle>
          <a:p>
            <a:pPr rtl="0"/>
            <a:r>
              <a:rPr lang="es-ES"/>
              <a:t>Haga clic para modificar el estilo de título del patrón</a:t>
            </a:r>
            <a:endParaRPr lang="en-US" dirty="0"/>
          </a:p>
        </p:txBody>
      </p:sp>
      <p:sp>
        <p:nvSpPr>
          <p:cNvPr id="3" name="Marcador de texto 2"/>
          <p:cNvSpPr>
            <a:spLocks noGrp="1"/>
          </p:cNvSpPr>
          <p:nvPr>
            <p:ph type="body" idx="1"/>
          </p:nvPr>
        </p:nvSpPr>
        <p:spPr>
          <a:xfrm>
            <a:off x="1295400" y="3073155"/>
            <a:ext cx="9601197" cy="520392"/>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a:t>Haga clic para modificar los estilos de texto del patrón</a:t>
            </a:r>
          </a:p>
        </p:txBody>
      </p:sp>
      <p:sp>
        <p:nvSpPr>
          <p:cNvPr id="4" name="Marcador de fecha 3"/>
          <p:cNvSpPr>
            <a:spLocks noGrp="1"/>
          </p:cNvSpPr>
          <p:nvPr>
            <p:ph type="dt" sz="half" idx="10"/>
          </p:nvPr>
        </p:nvSpPr>
        <p:spPr/>
        <p:txBody>
          <a:bodyPr rtlCol="0"/>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11"/>
          </p:nvPr>
        </p:nvSpPr>
        <p:spPr/>
        <p:txBody>
          <a:bodyPr rtlCol="0"/>
          <a:lstStyle/>
          <a:p>
            <a:pPr rtl="0"/>
            <a:endParaRPr lang="en-US" dirty="0"/>
          </a:p>
        </p:txBody>
      </p:sp>
      <p:sp>
        <p:nvSpPr>
          <p:cNvPr id="6" name="Marcador de número de diapositiva 5"/>
          <p:cNvSpPr>
            <a:spLocks noGrp="1"/>
          </p:cNvSpPr>
          <p:nvPr>
            <p:ph type="sldNum" sz="quarter" idx="12"/>
          </p:nvPr>
        </p:nvSpPr>
        <p:spPr/>
        <p:txBody>
          <a:bodyPr rtlCol="0"/>
          <a:lstStyle/>
          <a:p>
            <a:pPr rtl="0"/>
            <a:fld id="{330EA680-D336-4FF7-8B7A-9848BB0A1C32}" type="slidenum">
              <a:rPr lang="en-US" smtClean="0"/>
              <a:t>‹Nº›</a:t>
            </a:fld>
            <a:endParaRPr lang="en-US" dirty="0"/>
          </a:p>
        </p:txBody>
      </p:sp>
      <p:cxnSp>
        <p:nvCxnSpPr>
          <p:cNvPr id="16" name="Conector recto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Marcador de contenido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
              <a:t>Descripción</a:t>
            </a:r>
          </a:p>
        </p:txBody>
      </p:sp>
      <p:sp>
        <p:nvSpPr>
          <p:cNvPr id="9" name="Marcador de contenido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
              <a:t>Descripción</a:t>
            </a:r>
          </a:p>
        </p:txBody>
      </p:sp>
      <p:sp>
        <p:nvSpPr>
          <p:cNvPr id="10" name="Marcador de contenido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
              <a:t>Descripción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Imagen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Marcador de título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pPr rtl="0"/>
            <a:r>
              <a:rPr lang="es"/>
              <a:t>Haga clic para modificar el estilo de título del patrón</a:t>
            </a:r>
            <a:endParaRPr lang="en-US" dirty="0"/>
          </a:p>
        </p:txBody>
      </p:sp>
      <p:sp>
        <p:nvSpPr>
          <p:cNvPr id="3" name="Marcador de texto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846CE7D5-CF57-46EF-B807-FDD0502418D4}" type="datetimeFigureOut">
              <a:rPr lang="en-US" smtClean="0"/>
              <a:t>8/20/2025</a:t>
            </a:fld>
            <a:endParaRPr lang="en-US" dirty="0"/>
          </a:p>
        </p:txBody>
      </p:sp>
      <p:sp>
        <p:nvSpPr>
          <p:cNvPr id="5" name="Marcador de pie de página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US" dirty="0"/>
          </a:p>
        </p:txBody>
      </p:sp>
      <p:sp>
        <p:nvSpPr>
          <p:cNvPr id="6" name="Marcador de número de diapositiva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30EA680-D336-4FF7-8B7A-9848BB0A1C32}" type="slidenum">
              <a:rPr lang="en-US" smtClean="0"/>
              <a:t>‹Nº›</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56762" y="1443210"/>
            <a:ext cx="7171980" cy="1584662"/>
          </a:xfrm>
        </p:spPr>
        <p:txBody>
          <a:bodyPr rtlCol="0"/>
          <a:lstStyle/>
          <a:p>
            <a:pPr rtl="0"/>
            <a:r>
              <a:rPr lang="es" sz="2800" b="1" dirty="0">
                <a:latin typeface="Garamond" panose="02020502050306020203" pitchFamily="18" charset="0"/>
              </a:rPr>
              <a:t>Simposio Internacional</a:t>
            </a:r>
            <a:br>
              <a:rPr lang="es" sz="2800" b="1" dirty="0">
                <a:latin typeface="Garamond" panose="02020502050306020203" pitchFamily="18" charset="0"/>
              </a:rPr>
            </a:br>
            <a:r>
              <a:rPr lang="es" sz="2800" b="1" dirty="0">
                <a:latin typeface="Garamond" panose="02020502050306020203" pitchFamily="18" charset="0"/>
              </a:rPr>
              <a:t>Los actuales desafíos del derecho y el rol de la Procuraduría General del Estado</a:t>
            </a:r>
            <a:endParaRPr lang="es" sz="3200" b="1" dirty="0">
              <a:latin typeface="Garamond" panose="02020502050306020203" pitchFamily="18" charset="0"/>
            </a:endParaRPr>
          </a:p>
        </p:txBody>
      </p:sp>
      <p:sp>
        <p:nvSpPr>
          <p:cNvPr id="3" name="Subtítulo 2"/>
          <p:cNvSpPr>
            <a:spLocks noGrp="1"/>
          </p:cNvSpPr>
          <p:nvPr>
            <p:ph type="subTitle" idx="1"/>
          </p:nvPr>
        </p:nvSpPr>
        <p:spPr>
          <a:xfrm>
            <a:off x="2688165" y="3554083"/>
            <a:ext cx="6815669" cy="1711980"/>
          </a:xfrm>
        </p:spPr>
        <p:txBody>
          <a:bodyPr rtlCol="0">
            <a:normAutofit fontScale="70000" lnSpcReduction="20000"/>
          </a:bodyPr>
          <a:lstStyle/>
          <a:p>
            <a:pPr rtl="0"/>
            <a:r>
              <a:rPr lang="es" sz="3200" dirty="0">
                <a:latin typeface="Garamond" panose="02020502050306020203" pitchFamily="18" charset="0"/>
              </a:rPr>
              <a:t>El fortalecimiento de la defensa jurídica de los estados en el Sistema Interamericano de Derechos Humanos</a:t>
            </a:r>
          </a:p>
          <a:p>
            <a:pPr rtl="0"/>
            <a:r>
              <a:rPr lang="es" sz="3200" dirty="0">
                <a:latin typeface="Garamond" panose="02020502050306020203" pitchFamily="18" charset="0"/>
              </a:rPr>
              <a:t>26 de agosto de 2025</a:t>
            </a:r>
          </a:p>
          <a:p>
            <a:pPr rtl="0"/>
            <a:endParaRPr lang="es" dirty="0"/>
          </a:p>
          <a:p>
            <a:pPr rtl="0"/>
            <a:r>
              <a:rPr lang="es" dirty="0"/>
              <a:t>								</a:t>
            </a:r>
            <a:r>
              <a:rPr lang="es" sz="2600" dirty="0">
                <a:latin typeface="Garamond" panose="02020502050306020203" pitchFamily="18" charset="0"/>
              </a:rPr>
              <a:t>Carlos Miguel Reaño Balarezo</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7D934-0E95-9690-4AB0-2EC12B259A1F}"/>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a:t>
            </a:r>
            <a:r>
              <a:rPr lang="es-ES" sz="3200" b="1" dirty="0" err="1">
                <a:latin typeface="Garamond" panose="02020502050306020203" pitchFamily="18" charset="0"/>
              </a:rPr>
              <a:t>ii</a:t>
            </a:r>
            <a:r>
              <a:rPr lang="es-ES" sz="3200" b="1" dirty="0">
                <a:latin typeface="Garamond" panose="02020502050306020203" pitchFamily="18" charset="0"/>
              </a:rPr>
              <a:t>)</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A8C33FCC-122B-E171-6842-A74945AE363E}"/>
              </a:ext>
            </a:extLst>
          </p:cNvPr>
          <p:cNvSpPr>
            <a:spLocks noGrp="1"/>
          </p:cNvSpPr>
          <p:nvPr>
            <p:ph idx="1"/>
          </p:nvPr>
        </p:nvSpPr>
        <p:spPr>
          <a:xfrm>
            <a:off x="902825" y="2453833"/>
            <a:ext cx="10498238" cy="3422035"/>
          </a:xfrm>
        </p:spPr>
        <p:txBody>
          <a:bodyPr/>
          <a:lstStyle/>
          <a:p>
            <a:pPr marL="452628" indent="-342900">
              <a:buFont typeface="Wingdings" panose="05000000000000000000" pitchFamily="2" charset="2"/>
              <a:buChar char="Ø"/>
              <a:defRPr/>
            </a:pPr>
            <a:r>
              <a:rPr lang="es-ES" sz="2000" dirty="0">
                <a:latin typeface="Garamond" panose="02020502050306020203" pitchFamily="18" charset="0"/>
              </a:rPr>
              <a:t>Analizar la posibilidad de llegar a un Acuerdo de Solución Amistosa (ASA) en casos en donde la defensa es reducida y/o que se determine un ahorro de recursos</a:t>
            </a:r>
          </a:p>
          <a:p>
            <a:pPr marL="452628" indent="-342900">
              <a:buFont typeface="Wingdings" panose="05000000000000000000" pitchFamily="2" charset="2"/>
              <a:buChar char="Ø"/>
              <a:defRPr/>
            </a:pPr>
            <a:r>
              <a:rPr lang="es-ES" sz="2000" dirty="0">
                <a:latin typeface="Garamond" panose="02020404030301010803" pitchFamily="18" charset="0"/>
              </a:rPr>
              <a:t>Informes detallados y al más alto nivel de profesionalismo respecto de los aspectos procesales, excepciones preliminares, contexto, marco fáctico, argumentos de fondo, observaciones a las reparaciones solicitadas. </a:t>
            </a:r>
          </a:p>
          <a:p>
            <a:pPr marL="452628" indent="-342900">
              <a:buFont typeface="Wingdings" panose="05000000000000000000" pitchFamily="2" charset="2"/>
              <a:buChar char="Ø"/>
              <a:defRPr/>
            </a:pPr>
            <a:r>
              <a:rPr lang="es-ES" sz="2000" dirty="0">
                <a:latin typeface="Garamond" panose="02020502050306020203" pitchFamily="18" charset="0"/>
              </a:rPr>
              <a:t>Mayor dedicación al caso luego de la adopción del Informe de Admisibilidad</a:t>
            </a:r>
          </a:p>
          <a:p>
            <a:pPr marL="452628" indent="-342900">
              <a:buFont typeface="Wingdings" panose="05000000000000000000" pitchFamily="2" charset="2"/>
              <a:buChar char="Ø"/>
              <a:defRPr/>
            </a:pPr>
            <a:r>
              <a:rPr lang="es-ES" sz="2000" dirty="0">
                <a:latin typeface="Garamond" panose="02020502050306020203" pitchFamily="18" charset="0"/>
              </a:rPr>
              <a:t>Análisis detallado de los Informes de Admisibilidad y Fondo de la CIDH</a:t>
            </a:r>
          </a:p>
          <a:p>
            <a:pPr marL="452628" indent="-342900">
              <a:buFont typeface="Wingdings" panose="05000000000000000000" pitchFamily="2" charset="2"/>
              <a:buChar char="Ø"/>
              <a:defRPr/>
            </a:pPr>
            <a:r>
              <a:rPr lang="es-ES" sz="2000" dirty="0">
                <a:latin typeface="Garamond" panose="02020404030301010803" pitchFamily="18" charset="0"/>
              </a:rPr>
              <a:t>Evaluar solicitar una audiencia de caso ante la CIDH y evaluar una propuesta idónea de testigos/peritos, observaciones a testigos/peritos de representantes, proyectar preguntas </a:t>
            </a:r>
          </a:p>
          <a:p>
            <a:pPr marL="452628" indent="-342900">
              <a:buFont typeface="Wingdings" panose="05000000000000000000" pitchFamily="2" charset="2"/>
              <a:buChar char="Ø"/>
              <a:defRPr/>
            </a:pPr>
            <a:r>
              <a:rPr lang="es-ES" sz="2000" dirty="0">
                <a:latin typeface="Garamond" panose="02020502050306020203" pitchFamily="18" charset="0"/>
              </a:rPr>
              <a:t>Presentación correcta ante las audiencias y reuniones de trabajo en la CIDH</a:t>
            </a:r>
          </a:p>
          <a:p>
            <a:endParaRPr lang="es-CR" dirty="0"/>
          </a:p>
        </p:txBody>
      </p:sp>
    </p:spTree>
    <p:extLst>
      <p:ext uri="{BB962C8B-B14F-4D97-AF65-F5344CB8AC3E}">
        <p14:creationId xmlns:p14="http://schemas.microsoft.com/office/powerpoint/2010/main" val="48920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939B-D9BB-CDF5-7D73-CC156061C9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372F20-4FCE-E85D-9A1D-72A443937A7D}"/>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a:t>
            </a:r>
            <a:r>
              <a:rPr lang="es-ES" sz="3200" b="1" dirty="0" err="1">
                <a:latin typeface="Garamond" panose="02020502050306020203" pitchFamily="18" charset="0"/>
              </a:rPr>
              <a:t>iii</a:t>
            </a:r>
            <a:r>
              <a:rPr lang="es-ES" sz="3200" b="1" dirty="0">
                <a:latin typeface="Garamond" panose="02020502050306020203" pitchFamily="18" charset="0"/>
              </a:rPr>
              <a:t>)</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D9C66AE4-203B-7BA9-C798-B201356A99F1}"/>
              </a:ext>
            </a:extLst>
          </p:cNvPr>
          <p:cNvSpPr>
            <a:spLocks noGrp="1"/>
          </p:cNvSpPr>
          <p:nvPr>
            <p:ph idx="1"/>
          </p:nvPr>
        </p:nvSpPr>
        <p:spPr>
          <a:xfrm>
            <a:off x="902825" y="2453833"/>
            <a:ext cx="10498238" cy="3422035"/>
          </a:xfrm>
        </p:spPr>
        <p:txBody>
          <a:bodyPr/>
          <a:lstStyle/>
          <a:p>
            <a:pPr marL="452628" indent="-342900">
              <a:buFont typeface="Wingdings" panose="05000000000000000000" pitchFamily="2" charset="2"/>
              <a:buChar char="Ø"/>
              <a:defRPr/>
            </a:pPr>
            <a:r>
              <a:rPr lang="es-ES" sz="2000" dirty="0">
                <a:latin typeface="Garamond" panose="02020502050306020203" pitchFamily="18" charset="0"/>
              </a:rPr>
              <a:t>Si el caso tiene Informe de Fondo de art 50, ya no suele ser la etapa para discutir los alegatos sobre los hechos y sobre el fondo, sino para cumplir las recomendaciones</a:t>
            </a:r>
          </a:p>
          <a:p>
            <a:pPr marL="452628" indent="-342900">
              <a:buFont typeface="Wingdings" panose="05000000000000000000" pitchFamily="2" charset="2"/>
              <a:buChar char="Ø"/>
              <a:defRPr/>
            </a:pPr>
            <a:r>
              <a:rPr lang="es-ES" sz="2000" dirty="0">
                <a:latin typeface="Garamond" panose="02020502050306020203" pitchFamily="18" charset="0"/>
              </a:rPr>
              <a:t>Enviar toda la información relevante sobre los avances en el cumplimiento de las recomendaciones y de ser el caso, solicitar prórroga a fin de solucionar el mismo o los obstáculos estructurales. Ojo: suspensión del plazo para el envío del caso a la Corte</a:t>
            </a:r>
          </a:p>
          <a:p>
            <a:pPr marL="452628" indent="-342900">
              <a:buFont typeface="Wingdings" panose="05000000000000000000" pitchFamily="2" charset="2"/>
              <a:buChar char="Ø"/>
              <a:defRPr/>
            </a:pPr>
            <a:r>
              <a:rPr lang="es-ES" sz="2000" dirty="0">
                <a:latin typeface="Garamond" panose="02020502050306020203" pitchFamily="18" charset="0"/>
              </a:rPr>
              <a:t>Si no se va a llegar a un ASA o cumplir las recomendaciones, elaborar la estrategia para contradecir los hechos y el derecho ante la Corte</a:t>
            </a:r>
          </a:p>
          <a:p>
            <a:endParaRPr lang="es-CR" dirty="0"/>
          </a:p>
        </p:txBody>
      </p:sp>
    </p:spTree>
    <p:extLst>
      <p:ext uri="{BB962C8B-B14F-4D97-AF65-F5344CB8AC3E}">
        <p14:creationId xmlns:p14="http://schemas.microsoft.com/office/powerpoint/2010/main" val="77990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48AA6-998E-9565-66D2-A6037834AE0D}"/>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a:t>
            </a:r>
            <a:r>
              <a:rPr lang="es-ES" sz="3200" b="1" dirty="0" err="1">
                <a:latin typeface="Garamond" panose="02020502050306020203" pitchFamily="18" charset="0"/>
              </a:rPr>
              <a:t>iv</a:t>
            </a:r>
            <a:r>
              <a:rPr lang="es-ES" sz="3200" b="1" dirty="0">
                <a:latin typeface="Garamond" panose="02020502050306020203" pitchFamily="18" charset="0"/>
              </a:rPr>
              <a:t>)</a:t>
            </a:r>
            <a:endParaRPr lang="es-CR" sz="3200" dirty="0"/>
          </a:p>
        </p:txBody>
      </p:sp>
      <p:sp>
        <p:nvSpPr>
          <p:cNvPr id="3" name="Marcador de contenido 2">
            <a:extLst>
              <a:ext uri="{FF2B5EF4-FFF2-40B4-BE49-F238E27FC236}">
                <a16:creationId xmlns:a16="http://schemas.microsoft.com/office/drawing/2014/main" id="{60289E99-52BF-1C13-86B5-1C2F996BACAC}"/>
              </a:ext>
            </a:extLst>
          </p:cNvPr>
          <p:cNvSpPr>
            <a:spLocks noGrp="1"/>
          </p:cNvSpPr>
          <p:nvPr>
            <p:ph idx="1"/>
          </p:nvPr>
        </p:nvSpPr>
        <p:spPr>
          <a:xfrm>
            <a:off x="706056" y="2071868"/>
            <a:ext cx="11042248" cy="3804000"/>
          </a:xfrm>
        </p:spPr>
        <p:txBody>
          <a:bodyPr/>
          <a:lstStyle/>
          <a:p>
            <a:r>
              <a:rPr lang="es-ES" b="1" dirty="0">
                <a:latin typeface="Garamond" panose="02020404030301010803" pitchFamily="18" charset="0"/>
              </a:rPr>
              <a:t>En fase admisibilidad:</a:t>
            </a:r>
          </a:p>
          <a:p>
            <a:pPr lvl="1"/>
            <a:r>
              <a:rPr lang="es-ES" dirty="0">
                <a:latin typeface="Garamond" panose="02020404030301010803" pitchFamily="18" charset="0"/>
              </a:rPr>
              <a:t>¿Se interpusieron y agotaron RJI?</a:t>
            </a:r>
          </a:p>
          <a:p>
            <a:pPr lvl="1"/>
            <a:r>
              <a:rPr lang="es-ES" dirty="0">
                <a:latin typeface="Garamond" panose="02020404030301010803" pitchFamily="18" charset="0"/>
              </a:rPr>
              <a:t>¿Se presentó dentro del plazo de 6 meses?</a:t>
            </a:r>
          </a:p>
          <a:p>
            <a:pPr lvl="1"/>
            <a:r>
              <a:rPr lang="es-ES" dirty="0">
                <a:latin typeface="Garamond" panose="02020404030301010803" pitchFamily="18" charset="0"/>
              </a:rPr>
              <a:t>¿Está pendiente de otro procedimiento internacional? ¿Duplicidad?</a:t>
            </a:r>
          </a:p>
          <a:p>
            <a:pPr lvl="1"/>
            <a:r>
              <a:rPr lang="es-ES" dirty="0">
                <a:latin typeface="Garamond" panose="02020404030301010803" pitchFamily="18" charset="0"/>
              </a:rPr>
              <a:t>¿Contienen los datos básicos?</a:t>
            </a:r>
          </a:p>
          <a:p>
            <a:pPr lvl="1"/>
            <a:r>
              <a:rPr lang="es-ES" dirty="0">
                <a:latin typeface="Garamond" panose="02020404030301010803" pitchFamily="18" charset="0"/>
              </a:rPr>
              <a:t>¿Aplican excepciones al artículo 46.2 CADH?</a:t>
            </a:r>
          </a:p>
          <a:p>
            <a:pPr lvl="1"/>
            <a:r>
              <a:rPr lang="es-ES" dirty="0">
                <a:latin typeface="Garamond" panose="02020404030301010803" pitchFamily="18" charset="0"/>
              </a:rPr>
              <a:t>Observaciones al contexto/hechos/derechos/reparaciones/normas aplicables/</a:t>
            </a:r>
            <a:r>
              <a:rPr lang="es-ES" dirty="0" err="1">
                <a:latin typeface="Garamond" panose="02020404030301010803" pitchFamily="18" charset="0"/>
              </a:rPr>
              <a:t>etc</a:t>
            </a:r>
            <a:endParaRPr lang="es-ES" dirty="0">
              <a:latin typeface="Garamond" panose="02020404030301010803" pitchFamily="18" charset="0"/>
            </a:endParaRPr>
          </a:p>
          <a:p>
            <a:pPr lvl="1"/>
            <a:r>
              <a:rPr lang="es-ES" dirty="0">
                <a:latin typeface="Garamond" panose="02020404030301010803" pitchFamily="18" charset="0"/>
              </a:rPr>
              <a:t>Cuestionamientos a la aplicación de la Resolución 1/16 por cuanto difiere el análisis de admisibilidad al fondo y porque la causal y “Resolución Fundada” es peticiones pendientes de análisis por la CIDH por un lapso de tiempo hasta 2006 </a:t>
            </a:r>
          </a:p>
          <a:p>
            <a:pPr lvl="1"/>
            <a:r>
              <a:rPr lang="es-ES" dirty="0">
                <a:latin typeface="Garamond" panose="02020404030301010803" pitchFamily="18" charset="0"/>
              </a:rPr>
              <a:t>¿Resulta pertinente solicitar una Audiencia?</a:t>
            </a:r>
          </a:p>
          <a:p>
            <a:pPr lvl="1"/>
            <a:r>
              <a:rPr lang="es-ES" dirty="0">
                <a:latin typeface="Garamond" panose="02020404030301010803" pitchFamily="18" charset="0"/>
              </a:rPr>
              <a:t>Inactividad procesal (solicitud de archivo, 1/19, 1/22 y 1/23 )</a:t>
            </a:r>
          </a:p>
        </p:txBody>
      </p:sp>
    </p:spTree>
    <p:extLst>
      <p:ext uri="{BB962C8B-B14F-4D97-AF65-F5344CB8AC3E}">
        <p14:creationId xmlns:p14="http://schemas.microsoft.com/office/powerpoint/2010/main" val="136237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01CCA-AD73-7BE2-1088-89951ED510C4}"/>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(v)</a:t>
            </a:r>
            <a:endParaRPr lang="es-CR" sz="3200" dirty="0"/>
          </a:p>
        </p:txBody>
      </p:sp>
      <p:sp>
        <p:nvSpPr>
          <p:cNvPr id="3" name="Marcador de contenido 2">
            <a:extLst>
              <a:ext uri="{FF2B5EF4-FFF2-40B4-BE49-F238E27FC236}">
                <a16:creationId xmlns:a16="http://schemas.microsoft.com/office/drawing/2014/main" id="{7763021D-7406-F801-25D4-75F167E15C34}"/>
              </a:ext>
            </a:extLst>
          </p:cNvPr>
          <p:cNvSpPr>
            <a:spLocks noGrp="1"/>
          </p:cNvSpPr>
          <p:nvPr>
            <p:ph idx="1"/>
          </p:nvPr>
        </p:nvSpPr>
        <p:spPr>
          <a:xfrm>
            <a:off x="949124" y="2152891"/>
            <a:ext cx="10671858" cy="3722977"/>
          </a:xfrm>
        </p:spPr>
        <p:txBody>
          <a:bodyPr/>
          <a:lstStyle/>
          <a:p>
            <a:r>
              <a:rPr lang="es-ES" b="1" dirty="0">
                <a:latin typeface="Garamond" panose="02020404030301010803" pitchFamily="18" charset="0"/>
              </a:rPr>
              <a:t>En fase fondo:</a:t>
            </a:r>
          </a:p>
          <a:p>
            <a:pPr lvl="1"/>
            <a:r>
              <a:rPr lang="es-ES" dirty="0">
                <a:latin typeface="Garamond" panose="02020404030301010803" pitchFamily="18" charset="0"/>
              </a:rPr>
              <a:t>¿La CIDH realizó un correcto análisis de admisibilidad?</a:t>
            </a:r>
          </a:p>
          <a:p>
            <a:pPr lvl="1"/>
            <a:r>
              <a:rPr lang="es-ES" dirty="0">
                <a:latin typeface="Garamond" panose="02020404030301010803" pitchFamily="18" charset="0"/>
              </a:rPr>
              <a:t>Cuestionamientos a la aplicación de la Resolución 1/16</a:t>
            </a:r>
          </a:p>
          <a:p>
            <a:pPr lvl="1"/>
            <a:r>
              <a:rPr lang="es-ES" dirty="0">
                <a:latin typeface="Garamond" panose="02020404030301010803" pitchFamily="18" charset="0"/>
              </a:rPr>
              <a:t>¿La CIDH determinó claramente la caracterización de los hechos alegados?</a:t>
            </a:r>
          </a:p>
          <a:p>
            <a:pPr lvl="1"/>
            <a:r>
              <a:rPr lang="es-ES" dirty="0">
                <a:latin typeface="Garamond" panose="02020404030301010803" pitchFamily="18" charset="0"/>
              </a:rPr>
              <a:t>Observaciones al contexto/hechos/derechos/reparaciones/normas aplicables/</a:t>
            </a:r>
            <a:r>
              <a:rPr lang="es-ES" dirty="0" err="1">
                <a:latin typeface="Garamond" panose="02020404030301010803" pitchFamily="18" charset="0"/>
              </a:rPr>
              <a:t>etc</a:t>
            </a:r>
            <a:endParaRPr lang="es-ES" dirty="0">
              <a:latin typeface="Garamond" panose="02020404030301010803" pitchFamily="18" charset="0"/>
            </a:endParaRPr>
          </a:p>
          <a:p>
            <a:pPr lvl="1"/>
            <a:r>
              <a:rPr lang="es-ES" dirty="0">
                <a:latin typeface="Garamond" panose="02020404030301010803" pitchFamily="18" charset="0"/>
              </a:rPr>
              <a:t>Observaciones adicionales sobre el fondo (al menos una ronda)</a:t>
            </a:r>
          </a:p>
          <a:p>
            <a:pPr lvl="1"/>
            <a:r>
              <a:rPr lang="es-ES" dirty="0">
                <a:latin typeface="Garamond" panose="02020404030301010803" pitchFamily="18" charset="0"/>
              </a:rPr>
              <a:t>¿Resulta pertinente solicitar una Audiencia?</a:t>
            </a:r>
          </a:p>
          <a:p>
            <a:pPr lvl="1"/>
            <a:r>
              <a:rPr lang="es-ES" dirty="0">
                <a:latin typeface="Garamond" panose="02020404030301010803" pitchFamily="18" charset="0"/>
              </a:rPr>
              <a:t>Solicitar información más precisa a las entidades involucradas</a:t>
            </a:r>
          </a:p>
          <a:p>
            <a:pPr lvl="1"/>
            <a:r>
              <a:rPr lang="es-ES" dirty="0">
                <a:latin typeface="Garamond" panose="02020404030301010803" pitchFamily="18" charset="0"/>
              </a:rPr>
              <a:t>Mayor detalle sobre cuestiones procesales/excepciones preliminares/contexto/hechos/derechos/reparaciones/marco jurídico normativo/jurisprudencia nacional-comparada-SIA </a:t>
            </a:r>
          </a:p>
          <a:p>
            <a:pPr lvl="1"/>
            <a:r>
              <a:rPr lang="es-ES" dirty="0">
                <a:latin typeface="Garamond" panose="02020404030301010803" pitchFamily="18" charset="0"/>
              </a:rPr>
              <a:t>Inactividad procesal (solicitud de archivo, Res 1/19, 1/22 y 1/23 )</a:t>
            </a:r>
          </a:p>
        </p:txBody>
      </p:sp>
    </p:spTree>
    <p:extLst>
      <p:ext uri="{BB962C8B-B14F-4D97-AF65-F5344CB8AC3E}">
        <p14:creationId xmlns:p14="http://schemas.microsoft.com/office/powerpoint/2010/main" val="267049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B0CAC-E160-A7D5-E80C-3CE647B10B79}"/>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(vi)</a:t>
            </a:r>
            <a:endParaRPr lang="es-CR" sz="3200" dirty="0"/>
          </a:p>
        </p:txBody>
      </p:sp>
      <p:sp>
        <p:nvSpPr>
          <p:cNvPr id="3" name="Marcador de contenido 2">
            <a:extLst>
              <a:ext uri="{FF2B5EF4-FFF2-40B4-BE49-F238E27FC236}">
                <a16:creationId xmlns:a16="http://schemas.microsoft.com/office/drawing/2014/main" id="{DD1BB36F-9449-7D88-F61C-209D36B602F8}"/>
              </a:ext>
            </a:extLst>
          </p:cNvPr>
          <p:cNvSpPr>
            <a:spLocks noGrp="1"/>
          </p:cNvSpPr>
          <p:nvPr>
            <p:ph idx="1"/>
          </p:nvPr>
        </p:nvSpPr>
        <p:spPr/>
        <p:txBody>
          <a:bodyPr/>
          <a:lstStyle/>
          <a:p>
            <a:r>
              <a:rPr lang="es-ES" sz="2000" b="1" dirty="0">
                <a:latin typeface="Garamond" panose="02020404030301010803" pitchFamily="18" charset="0"/>
              </a:rPr>
              <a:t>En Informes de Fondo (artículo 50 CADH - transición):</a:t>
            </a:r>
          </a:p>
          <a:p>
            <a:pPr lvl="1"/>
            <a:r>
              <a:rPr lang="es-ES" sz="2000" dirty="0">
                <a:latin typeface="Garamond" panose="02020404030301010803" pitchFamily="18" charset="0"/>
              </a:rPr>
              <a:t>Observaciones a lo señalado por la CIDH sobre la determinación de hechos/derecho, análisis del caso, conclusiones y recomendaciones</a:t>
            </a:r>
          </a:p>
          <a:p>
            <a:pPr lvl="1"/>
            <a:r>
              <a:rPr lang="es-ES" sz="2000" dirty="0">
                <a:latin typeface="Garamond" panose="02020404030301010803" pitchFamily="18" charset="0"/>
              </a:rPr>
              <a:t>Identificación de presuntas víctimas</a:t>
            </a:r>
          </a:p>
          <a:p>
            <a:pPr lvl="1"/>
            <a:r>
              <a:rPr lang="es-ES" sz="2000" dirty="0">
                <a:latin typeface="Garamond" panose="02020404030301010803" pitchFamily="18" charset="0"/>
              </a:rPr>
              <a:t>¿La CIDH ofreció peritos?</a:t>
            </a:r>
          </a:p>
          <a:p>
            <a:pPr lvl="1"/>
            <a:r>
              <a:rPr lang="es-ES" sz="2000" dirty="0">
                <a:latin typeface="Garamond" panose="02020404030301010803" pitchFamily="18" charset="0"/>
              </a:rPr>
              <a:t>¿Informe de Admisibilidad y Fondo? </a:t>
            </a:r>
          </a:p>
          <a:p>
            <a:pPr lvl="1"/>
            <a:r>
              <a:rPr lang="es-ES" sz="2000" dirty="0">
                <a:latin typeface="Garamond" panose="02020404030301010803" pitchFamily="18" charset="0"/>
              </a:rPr>
              <a:t>Solicitar información más precisa a las entidades involucradas</a:t>
            </a:r>
          </a:p>
          <a:p>
            <a:pPr lvl="1"/>
            <a:r>
              <a:rPr lang="es-ES" sz="2000" dirty="0">
                <a:latin typeface="Garamond" panose="02020404030301010803" pitchFamily="18" charset="0"/>
              </a:rPr>
              <a:t>Identificar futuros declarantes: testigos y peritos</a:t>
            </a:r>
          </a:p>
        </p:txBody>
      </p:sp>
    </p:spTree>
    <p:extLst>
      <p:ext uri="{BB962C8B-B14F-4D97-AF65-F5344CB8AC3E}">
        <p14:creationId xmlns:p14="http://schemas.microsoft.com/office/powerpoint/2010/main" val="200351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7350F-489A-D822-2DF1-C2DCC61118FE}"/>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a:t>
            </a:r>
            <a:r>
              <a:rPr lang="es-ES" sz="3200" b="1" dirty="0" err="1">
                <a:latin typeface="Garamond" panose="02020502050306020203" pitchFamily="18" charset="0"/>
              </a:rPr>
              <a:t>vii</a:t>
            </a:r>
            <a:r>
              <a:rPr lang="es-ES" sz="3200" b="1" dirty="0">
                <a:latin typeface="Garamond" panose="02020502050306020203" pitchFamily="18" charset="0"/>
              </a:rPr>
              <a:t>)</a:t>
            </a:r>
            <a:endParaRPr lang="es-CR" sz="3200" dirty="0"/>
          </a:p>
        </p:txBody>
      </p:sp>
      <p:sp>
        <p:nvSpPr>
          <p:cNvPr id="3" name="Marcador de contenido 2">
            <a:extLst>
              <a:ext uri="{FF2B5EF4-FFF2-40B4-BE49-F238E27FC236}">
                <a16:creationId xmlns:a16="http://schemas.microsoft.com/office/drawing/2014/main" id="{1BC6179B-8C75-2406-7A92-40E572321177}"/>
              </a:ext>
            </a:extLst>
          </p:cNvPr>
          <p:cNvSpPr>
            <a:spLocks noGrp="1"/>
          </p:cNvSpPr>
          <p:nvPr>
            <p:ph idx="1"/>
          </p:nvPr>
        </p:nvSpPr>
        <p:spPr>
          <a:xfrm>
            <a:off x="1295401" y="2141316"/>
            <a:ext cx="9601196" cy="3734552"/>
          </a:xfrm>
        </p:spPr>
        <p:txBody>
          <a:bodyPr/>
          <a:lstStyle/>
          <a:p>
            <a:r>
              <a:rPr lang="es-ES" sz="1900" b="1" dirty="0">
                <a:latin typeface="Garamond" panose="02020404030301010803" pitchFamily="18" charset="0"/>
              </a:rPr>
              <a:t>En Acuerdos de Solución Amistosa (ASA):</a:t>
            </a:r>
          </a:p>
          <a:p>
            <a:pPr lvl="1"/>
            <a:r>
              <a:rPr lang="es-ES" sz="1900" dirty="0">
                <a:latin typeface="Garamond" panose="02020404030301010803" pitchFamily="18" charset="0"/>
              </a:rPr>
              <a:t>Consentimiento previo de las partes para la negociación y eventual suscripción</a:t>
            </a:r>
          </a:p>
          <a:p>
            <a:pPr lvl="1"/>
            <a:r>
              <a:rPr lang="es-ES" sz="1900" dirty="0">
                <a:latin typeface="Garamond" panose="02020404030301010803" pitchFamily="18" charset="0"/>
              </a:rPr>
              <a:t>Que las cláusulas sean medibles y cumplibles</a:t>
            </a:r>
          </a:p>
          <a:p>
            <a:pPr lvl="1"/>
            <a:r>
              <a:rPr lang="es-ES" sz="1900" dirty="0">
                <a:latin typeface="Garamond" panose="02020404030301010803" pitchFamily="18" charset="0"/>
              </a:rPr>
              <a:t>Que los sectores involucrados en los hechos/reparaciones se comprometan a cumplirlas en un plazo breve</a:t>
            </a:r>
          </a:p>
          <a:p>
            <a:pPr lvl="1"/>
            <a:r>
              <a:rPr lang="es-ES" sz="1900" dirty="0">
                <a:latin typeface="Garamond" panose="02020404030301010803" pitchFamily="18" charset="0"/>
              </a:rPr>
              <a:t>Resolución 3/20: Plazo de 3 años para negociar y suscribir ASA; plazo de 2 años desde la firma del ASA para homologar; se permanece en el procedimiento solo si se observa avances medibles; posibilidad de cerrar el proceso de ASA si las partes no brindan información sobre los avances u observaciones solicitadas </a:t>
            </a:r>
          </a:p>
          <a:p>
            <a:pPr lvl="1"/>
            <a:r>
              <a:rPr lang="es-ES" sz="1900" dirty="0">
                <a:latin typeface="Garamond" panose="02020404030301010803" pitchFamily="18" charset="0"/>
              </a:rPr>
              <a:t>Solicitar la homologación (</a:t>
            </a:r>
            <a:r>
              <a:rPr lang="es-ES" sz="1900" dirty="0" err="1">
                <a:latin typeface="Garamond" panose="02020404030301010803" pitchFamily="18" charset="0"/>
              </a:rPr>
              <a:t>ej</a:t>
            </a:r>
            <a:r>
              <a:rPr lang="es-ES" sz="1900" dirty="0">
                <a:latin typeface="Garamond" panose="02020404030301010803" pitchFamily="18" charset="0"/>
              </a:rPr>
              <a:t>: Informe 3/2020, 24feb2020, Caso Mariela Barreto)</a:t>
            </a:r>
          </a:p>
          <a:p>
            <a:pPr lvl="1"/>
            <a:r>
              <a:rPr lang="es-ES" sz="1900" dirty="0">
                <a:latin typeface="Garamond" panose="02020404030301010803" pitchFamily="18" charset="0"/>
              </a:rPr>
              <a:t>Informes de avances y seguimiento</a:t>
            </a:r>
          </a:p>
          <a:p>
            <a:endParaRPr lang="es-CR" dirty="0"/>
          </a:p>
        </p:txBody>
      </p:sp>
    </p:spTree>
    <p:extLst>
      <p:ext uri="{BB962C8B-B14F-4D97-AF65-F5344CB8AC3E}">
        <p14:creationId xmlns:p14="http://schemas.microsoft.com/office/powerpoint/2010/main" val="3387365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45893-D36C-03AB-A743-8AB249DA3B3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7AA9373-B053-7D64-FE0A-1C83E060C82A}"/>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a:t>
            </a:r>
            <a:r>
              <a:rPr lang="es-ES" sz="3200" b="1" dirty="0" err="1">
                <a:latin typeface="Garamond" panose="02020502050306020203" pitchFamily="18" charset="0"/>
              </a:rPr>
              <a:t>viii</a:t>
            </a:r>
            <a:r>
              <a:rPr lang="es-ES" sz="3200" b="1" dirty="0">
                <a:latin typeface="Garamond" panose="02020502050306020203" pitchFamily="18" charset="0"/>
              </a:rPr>
              <a:t>)</a:t>
            </a:r>
            <a:endParaRPr lang="es-CR" sz="3200" dirty="0"/>
          </a:p>
        </p:txBody>
      </p:sp>
      <p:sp>
        <p:nvSpPr>
          <p:cNvPr id="3" name="Marcador de contenido 2">
            <a:extLst>
              <a:ext uri="{FF2B5EF4-FFF2-40B4-BE49-F238E27FC236}">
                <a16:creationId xmlns:a16="http://schemas.microsoft.com/office/drawing/2014/main" id="{389A5C77-FAFC-A847-9E2C-CACEB3B82C5A}"/>
              </a:ext>
            </a:extLst>
          </p:cNvPr>
          <p:cNvSpPr>
            <a:spLocks noGrp="1"/>
          </p:cNvSpPr>
          <p:nvPr>
            <p:ph idx="1"/>
          </p:nvPr>
        </p:nvSpPr>
        <p:spPr/>
        <p:txBody>
          <a:bodyPr/>
          <a:lstStyle/>
          <a:p>
            <a:r>
              <a:rPr lang="es-ES" sz="2000" b="1" dirty="0">
                <a:latin typeface="Garamond" panose="02020404030301010803" pitchFamily="18" charset="0"/>
              </a:rPr>
              <a:t>En seguimiento recomendaciones:</a:t>
            </a:r>
          </a:p>
          <a:p>
            <a:pPr lvl="1"/>
            <a:r>
              <a:rPr lang="es-ES" sz="2000" dirty="0">
                <a:latin typeface="Garamond" panose="02020404030301010803" pitchFamily="18" charset="0"/>
              </a:rPr>
              <a:t>Que se cumplan según lo dispuesto por la CIDH</a:t>
            </a:r>
          </a:p>
          <a:p>
            <a:pPr lvl="1"/>
            <a:r>
              <a:rPr lang="es-ES" sz="2000" dirty="0">
                <a:latin typeface="Garamond" panose="02020404030301010803" pitchFamily="18" charset="0"/>
              </a:rPr>
              <a:t>Evaluar solicitar audiencias y reuniones de trabajo y participar de las que se convoquen</a:t>
            </a:r>
          </a:p>
          <a:p>
            <a:pPr lvl="1"/>
            <a:r>
              <a:rPr lang="es-ES" sz="2000" dirty="0">
                <a:latin typeface="Garamond" panose="02020404030301010803" pitchFamily="18" charset="0"/>
              </a:rPr>
              <a:t>Evaluar rutas de trabajo y/o calendarios de cumplimiento  </a:t>
            </a:r>
          </a:p>
          <a:p>
            <a:pPr lvl="1"/>
            <a:r>
              <a:rPr lang="es-ES" sz="2000" dirty="0">
                <a:latin typeface="Garamond" panose="02020404030301010803" pitchFamily="18" charset="0"/>
              </a:rPr>
              <a:t>Visualizar si el caso será enviado a la Corte para iniciar la búsqueda de información, recopilación de pruebas, revisión de los expedientes administrativos/judiciales nacionales, planteamiento de la estrategia, identificación de posibles testigos y peritos</a:t>
            </a:r>
          </a:p>
          <a:p>
            <a:endParaRPr lang="es-CR" dirty="0"/>
          </a:p>
        </p:txBody>
      </p:sp>
    </p:spTree>
    <p:extLst>
      <p:ext uri="{BB962C8B-B14F-4D97-AF65-F5344CB8AC3E}">
        <p14:creationId xmlns:p14="http://schemas.microsoft.com/office/powerpoint/2010/main" val="300490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709DB-B043-389A-A7E6-3EFD6C99BCD0}"/>
            </a:ext>
          </a:extLst>
        </p:cNvPr>
        <p:cNvGrpSpPr/>
        <p:nvPr/>
      </p:nvGrpSpPr>
      <p:grpSpPr>
        <a:xfrm>
          <a:off x="0" y="0"/>
          <a:ext cx="0" cy="0"/>
          <a:chOff x="0" y="0"/>
          <a:chExt cx="0" cy="0"/>
        </a:xfrm>
      </p:grpSpPr>
      <p:pic>
        <p:nvPicPr>
          <p:cNvPr id="3" name="Marcador de posición de imagen 2">
            <a:extLst>
              <a:ext uri="{FF2B5EF4-FFF2-40B4-BE49-F238E27FC236}">
                <a16:creationId xmlns:a16="http://schemas.microsoft.com/office/drawing/2014/main" id="{523D917B-EF8F-DC42-97C2-123684C32B72}"/>
              </a:ext>
            </a:extLst>
          </p:cNvPr>
          <p:cNvPicPr>
            <a:picLocks noGrp="1" noChangeAspect="1"/>
          </p:cNvPicPr>
          <p:nvPr>
            <p:ph type="pic" sz="quarter" idx="10"/>
          </p:nvPr>
        </p:nvPicPr>
        <p:blipFill>
          <a:blip r:embed="rId2"/>
          <a:srcRect t="2646" b="2646"/>
          <a:stretch>
            <a:fillRect/>
          </a:stretch>
        </p:blipFill>
        <p:spPr/>
      </p:pic>
    </p:spTree>
    <p:extLst>
      <p:ext uri="{BB962C8B-B14F-4D97-AF65-F5344CB8AC3E}">
        <p14:creationId xmlns:p14="http://schemas.microsoft.com/office/powerpoint/2010/main" val="196088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CDEA6A73-F6EB-9879-93E1-81DADCAAA0BA}"/>
              </a:ext>
            </a:extLst>
          </p:cNvPr>
          <p:cNvPicPr>
            <a:picLocks noGrp="1" noChangeAspect="1"/>
          </p:cNvPicPr>
          <p:nvPr>
            <p:ph type="pic" sz="quarter" idx="10"/>
          </p:nvPr>
        </p:nvPicPr>
        <p:blipFill>
          <a:blip r:embed="rId2"/>
          <a:srcRect t="2646" b="2646"/>
          <a:stretch>
            <a:fillRect/>
          </a:stretch>
        </p:blipFill>
        <p:spPr/>
      </p:pic>
    </p:spTree>
    <p:extLst>
      <p:ext uri="{BB962C8B-B14F-4D97-AF65-F5344CB8AC3E}">
        <p14:creationId xmlns:p14="http://schemas.microsoft.com/office/powerpoint/2010/main" val="326024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D7D897C5-1AC5-E5CD-B9AE-2BC3A84B4A03}"/>
              </a:ext>
            </a:extLst>
          </p:cNvPr>
          <p:cNvPicPr>
            <a:picLocks noGrp="1" noChangeAspect="1"/>
          </p:cNvPicPr>
          <p:nvPr>
            <p:ph type="pic" sz="quarter" idx="10"/>
          </p:nvPr>
        </p:nvPicPr>
        <p:blipFill>
          <a:blip r:embed="rId2"/>
          <a:srcRect t="2646" b="2646"/>
          <a:stretch>
            <a:fillRect/>
          </a:stretch>
        </p:blipFill>
        <p:spPr/>
      </p:pic>
    </p:spTree>
    <p:extLst>
      <p:ext uri="{BB962C8B-B14F-4D97-AF65-F5344CB8AC3E}">
        <p14:creationId xmlns:p14="http://schemas.microsoft.com/office/powerpoint/2010/main" val="32611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279D2-7E8C-B1E5-0B81-EB6E06699588}"/>
              </a:ext>
            </a:extLst>
          </p:cNvPr>
          <p:cNvSpPr>
            <a:spLocks noGrp="1"/>
          </p:cNvSpPr>
          <p:nvPr>
            <p:ph type="title"/>
          </p:nvPr>
        </p:nvSpPr>
        <p:spPr/>
        <p:txBody>
          <a:bodyPr/>
          <a:lstStyle/>
          <a:p>
            <a:r>
              <a:rPr lang="es-ES" sz="3200" b="1" dirty="0">
                <a:latin typeface="Garamond" panose="02020502050306020203" pitchFamily="18" charset="0"/>
              </a:rPr>
              <a:t>Preguntas </a:t>
            </a:r>
            <a:endParaRPr lang="es-CR" sz="3200" b="1" dirty="0">
              <a:latin typeface="Garamond" panose="02020502050306020203" pitchFamily="18" charset="0"/>
            </a:endParaRPr>
          </a:p>
        </p:txBody>
      </p:sp>
      <p:sp>
        <p:nvSpPr>
          <p:cNvPr id="3" name="Marcador de contenido 2">
            <a:extLst>
              <a:ext uri="{FF2B5EF4-FFF2-40B4-BE49-F238E27FC236}">
                <a16:creationId xmlns:a16="http://schemas.microsoft.com/office/drawing/2014/main" id="{41EDF535-4F2E-A622-2A8C-D71DE0F340D2}"/>
              </a:ext>
            </a:extLst>
          </p:cNvPr>
          <p:cNvSpPr>
            <a:spLocks noGrp="1"/>
          </p:cNvSpPr>
          <p:nvPr>
            <p:ph idx="1"/>
          </p:nvPr>
        </p:nvSpPr>
        <p:spPr/>
        <p:txBody>
          <a:bodyPr/>
          <a:lstStyle/>
          <a:p>
            <a:r>
              <a:rPr lang="es-MX" sz="2400" dirty="0">
                <a:solidFill>
                  <a:srgbClr val="000000"/>
                </a:solidFill>
                <a:effectLst/>
                <a:latin typeface="Garamond" panose="02020502050306020203" pitchFamily="18" charset="0"/>
                <a:ea typeface="Times New Roman" panose="02020603050405020304" pitchFamily="18" charset="0"/>
              </a:rPr>
              <a:t>¿Cómo </a:t>
            </a:r>
            <a:r>
              <a:rPr lang="es-MX" sz="2400" dirty="0">
                <a:solidFill>
                  <a:srgbClr val="000000"/>
                </a:solidFill>
                <a:latin typeface="Garamond" panose="02020502050306020203" pitchFamily="18" charset="0"/>
                <a:ea typeface="Times New Roman" panose="02020603050405020304" pitchFamily="18" charset="0"/>
              </a:rPr>
              <a:t>f</a:t>
            </a:r>
            <a:r>
              <a:rPr lang="es-MX" sz="2400" dirty="0">
                <a:solidFill>
                  <a:srgbClr val="000000"/>
                </a:solidFill>
                <a:effectLst/>
                <a:latin typeface="Garamond" panose="02020502050306020203" pitchFamily="18" charset="0"/>
                <a:ea typeface="Times New Roman" panose="02020603050405020304" pitchFamily="18" charset="0"/>
              </a:rPr>
              <a:t>ortalecer las capacidades de defensa del Estado ante el Sistema Interamericano de Derechos Humanos?</a:t>
            </a:r>
          </a:p>
          <a:p>
            <a:endParaRPr lang="es-MX" sz="2400" dirty="0">
              <a:solidFill>
                <a:srgbClr val="000000"/>
              </a:solidFill>
              <a:effectLst/>
              <a:latin typeface="Garamond" panose="02020502050306020203" pitchFamily="18" charset="0"/>
              <a:ea typeface="Times New Roman" panose="02020603050405020304" pitchFamily="18" charset="0"/>
            </a:endParaRPr>
          </a:p>
          <a:p>
            <a:r>
              <a:rPr lang="es-MX" sz="2400" dirty="0">
                <a:solidFill>
                  <a:srgbClr val="000000"/>
                </a:solidFill>
                <a:effectLst/>
                <a:latin typeface="Garamond" panose="02020502050306020203" pitchFamily="18" charset="0"/>
                <a:ea typeface="Times New Roman" panose="02020603050405020304" pitchFamily="18" charset="0"/>
              </a:rPr>
              <a:t>¿Cómo lograr qu</a:t>
            </a:r>
            <a:r>
              <a:rPr lang="es-MX" sz="2400" dirty="0">
                <a:solidFill>
                  <a:srgbClr val="000000"/>
                </a:solidFill>
                <a:latin typeface="Garamond" panose="02020502050306020203" pitchFamily="18" charset="0"/>
                <a:ea typeface="Times New Roman" panose="02020603050405020304" pitchFamily="18" charset="0"/>
              </a:rPr>
              <a:t>e</a:t>
            </a:r>
            <a:r>
              <a:rPr lang="es-MX" sz="2400" dirty="0">
                <a:solidFill>
                  <a:srgbClr val="000000"/>
                </a:solidFill>
                <a:effectLst/>
                <a:latin typeface="Garamond" panose="02020502050306020203" pitchFamily="18" charset="0"/>
                <a:ea typeface="Times New Roman" panose="02020603050405020304" pitchFamily="18" charset="0"/>
              </a:rPr>
              <a:t> la defensa estatal tenga especialidad y rigurosidad técnica para una defensa exitosa?</a:t>
            </a:r>
          </a:p>
          <a:p>
            <a:endParaRPr lang="es-CR" dirty="0"/>
          </a:p>
        </p:txBody>
      </p:sp>
    </p:spTree>
    <p:extLst>
      <p:ext uri="{BB962C8B-B14F-4D97-AF65-F5344CB8AC3E}">
        <p14:creationId xmlns:p14="http://schemas.microsoft.com/office/powerpoint/2010/main" val="101935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71482-BE38-5B2C-6B8D-11035DDAD62A}"/>
              </a:ext>
            </a:extLst>
          </p:cNvPr>
          <p:cNvSpPr>
            <a:spLocks noGrp="1"/>
          </p:cNvSpPr>
          <p:nvPr>
            <p:ph type="title"/>
          </p:nvPr>
        </p:nvSpPr>
        <p:spPr/>
        <p:txBody>
          <a:bodyPr/>
          <a:lstStyle/>
          <a:p>
            <a:r>
              <a:rPr lang="es-ES" sz="3200" b="1" dirty="0">
                <a:latin typeface="Garamond" panose="02020404030301010803" pitchFamily="18" charset="0"/>
              </a:rPr>
              <a:t>Estrategia de defensa del Estado en medidas cautelares ante la CIDH (i)</a:t>
            </a:r>
            <a:endParaRPr lang="es-CR" sz="3200" dirty="0">
              <a:latin typeface="Garamond" panose="02020404030301010803" pitchFamily="18" charset="0"/>
            </a:endParaRPr>
          </a:p>
        </p:txBody>
      </p:sp>
      <p:sp>
        <p:nvSpPr>
          <p:cNvPr id="3" name="Marcador de contenido 2">
            <a:extLst>
              <a:ext uri="{FF2B5EF4-FFF2-40B4-BE49-F238E27FC236}">
                <a16:creationId xmlns:a16="http://schemas.microsoft.com/office/drawing/2014/main" id="{7D9235FE-01FE-1647-4ECF-C7020D7870F7}"/>
              </a:ext>
            </a:extLst>
          </p:cNvPr>
          <p:cNvSpPr>
            <a:spLocks noGrp="1"/>
          </p:cNvSpPr>
          <p:nvPr>
            <p:ph idx="1"/>
          </p:nvPr>
        </p:nvSpPr>
        <p:spPr>
          <a:xfrm>
            <a:off x="740780" y="2118167"/>
            <a:ext cx="10671858" cy="3757701"/>
          </a:xfrm>
        </p:spPr>
        <p:txBody>
          <a:bodyPr/>
          <a:lstStyle/>
          <a:p>
            <a:r>
              <a:rPr lang="es-ES" b="1" dirty="0">
                <a:latin typeface="Garamond" panose="02020404030301010803" pitchFamily="18" charset="0"/>
              </a:rPr>
              <a:t>En Medidas Cautelares solicitadas y otorgadas:</a:t>
            </a:r>
          </a:p>
          <a:p>
            <a:pPr lvl="1"/>
            <a:r>
              <a:rPr lang="es-ES" sz="1800" dirty="0">
                <a:latin typeface="Garamond" panose="02020404030301010803" pitchFamily="18" charset="0"/>
              </a:rPr>
              <a:t>¿Existe gravedad/urgencia/</a:t>
            </a:r>
            <a:r>
              <a:rPr lang="es-ES" sz="1800" dirty="0" err="1">
                <a:latin typeface="Garamond" panose="02020404030301010803" pitchFamily="18" charset="0"/>
              </a:rPr>
              <a:t>irreparabilidad</a:t>
            </a:r>
            <a:r>
              <a:rPr lang="es-ES" sz="1800" dirty="0">
                <a:latin typeface="Garamond" panose="02020404030301010803" pitchFamily="18" charset="0"/>
              </a:rPr>
              <a:t>?</a:t>
            </a:r>
          </a:p>
          <a:p>
            <a:pPr lvl="1"/>
            <a:r>
              <a:rPr lang="es-ES" sz="1800" dirty="0">
                <a:latin typeface="Garamond" panose="02020404030301010803" pitchFamily="18" charset="0"/>
              </a:rPr>
              <a:t>¿Presentó alguna acción a nivel interno?</a:t>
            </a:r>
          </a:p>
          <a:p>
            <a:pPr lvl="1"/>
            <a:r>
              <a:rPr lang="es-ES" sz="1800" dirty="0">
                <a:latin typeface="Garamond" panose="02020404030301010803" pitchFamily="18" charset="0"/>
              </a:rPr>
              <a:t>¿Contiene los datos e información necesaria para identificar a/los beneficiarios?</a:t>
            </a:r>
          </a:p>
          <a:p>
            <a:pPr lvl="1"/>
            <a:r>
              <a:rPr lang="es-ES" sz="1800" dirty="0">
                <a:latin typeface="Garamond" panose="02020404030301010803" pitchFamily="18" charset="0"/>
              </a:rPr>
              <a:t>¿El/los beneficiarios presentaron su conformidad?</a:t>
            </a:r>
          </a:p>
          <a:p>
            <a:pPr lvl="1"/>
            <a:r>
              <a:rPr lang="es-ES" sz="1800" dirty="0">
                <a:latin typeface="Garamond" panose="02020404030301010803" pitchFamily="18" charset="0"/>
              </a:rPr>
              <a:t>¿Los hechos/derechos/alegatos corresponden a una petición o caso?</a:t>
            </a:r>
          </a:p>
          <a:p>
            <a:pPr lvl="1"/>
            <a:r>
              <a:rPr lang="es-ES" sz="1800" dirty="0">
                <a:latin typeface="Garamond" panose="02020404030301010803" pitchFamily="18" charset="0"/>
              </a:rPr>
              <a:t>No determinaciones de fondo que excedan la naturaleza de una MC (Res 3/2018, 2/20)</a:t>
            </a:r>
          </a:p>
          <a:p>
            <a:pPr lvl="1"/>
            <a:r>
              <a:rPr lang="es-ES" sz="1800" dirty="0">
                <a:latin typeface="Garamond" panose="02020404030301010803" pitchFamily="18" charset="0"/>
              </a:rPr>
              <a:t>DESACTIVACIÓN por inactividad procesal del beneficiario, falta de respuesta a solicitud de información, falta de información actualizada (Res 3/2018)</a:t>
            </a:r>
          </a:p>
          <a:p>
            <a:pPr lvl="1"/>
            <a:r>
              <a:rPr lang="es-ES" sz="1800" dirty="0">
                <a:latin typeface="Garamond" panose="02020404030301010803" pitchFamily="18" charset="0"/>
              </a:rPr>
              <a:t>LEVANTAMIENTO por ausencia de respuesta ante solicitud de información, asuntos inactivos, perdida de objeto, no se verifican factores de riesgo que sustenten su vigencia (Res 2/20) </a:t>
            </a:r>
          </a:p>
        </p:txBody>
      </p:sp>
    </p:spTree>
    <p:extLst>
      <p:ext uri="{BB962C8B-B14F-4D97-AF65-F5344CB8AC3E}">
        <p14:creationId xmlns:p14="http://schemas.microsoft.com/office/powerpoint/2010/main" val="286135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AA35-B109-9556-5548-112854029D3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D6EB4F9-8F8E-5D7D-54C2-A94314EE9135}"/>
              </a:ext>
            </a:extLst>
          </p:cNvPr>
          <p:cNvSpPr>
            <a:spLocks noGrp="1"/>
          </p:cNvSpPr>
          <p:nvPr>
            <p:ph type="title"/>
          </p:nvPr>
        </p:nvSpPr>
        <p:spPr/>
        <p:txBody>
          <a:bodyPr/>
          <a:lstStyle/>
          <a:p>
            <a:r>
              <a:rPr lang="es-ES" sz="3200" b="1" dirty="0">
                <a:latin typeface="Garamond" panose="02020404030301010803" pitchFamily="18" charset="0"/>
              </a:rPr>
              <a:t>Estrategia de defensa del Estado en medidas cautelares ante la CIDH (</a:t>
            </a:r>
            <a:r>
              <a:rPr lang="es-ES" sz="3200" b="1" dirty="0" err="1">
                <a:latin typeface="Garamond" panose="02020404030301010803" pitchFamily="18" charset="0"/>
              </a:rPr>
              <a:t>ii</a:t>
            </a:r>
            <a:r>
              <a:rPr lang="es-ES" sz="3200" b="1" dirty="0">
                <a:latin typeface="Garamond" panose="02020404030301010803" pitchFamily="18" charset="0"/>
              </a:rPr>
              <a:t>)</a:t>
            </a:r>
            <a:endParaRPr lang="es-CR" sz="3200" dirty="0">
              <a:latin typeface="Garamond" panose="02020404030301010803" pitchFamily="18" charset="0"/>
            </a:endParaRPr>
          </a:p>
        </p:txBody>
      </p:sp>
      <p:sp>
        <p:nvSpPr>
          <p:cNvPr id="3" name="Marcador de contenido 2">
            <a:extLst>
              <a:ext uri="{FF2B5EF4-FFF2-40B4-BE49-F238E27FC236}">
                <a16:creationId xmlns:a16="http://schemas.microsoft.com/office/drawing/2014/main" id="{00E9BA18-153A-FD79-E492-AAA97205A7CD}"/>
              </a:ext>
            </a:extLst>
          </p:cNvPr>
          <p:cNvSpPr>
            <a:spLocks noGrp="1"/>
          </p:cNvSpPr>
          <p:nvPr>
            <p:ph idx="1"/>
          </p:nvPr>
        </p:nvSpPr>
        <p:spPr/>
        <p:txBody>
          <a:bodyPr/>
          <a:lstStyle/>
          <a:p>
            <a:r>
              <a:rPr lang="es-ES" b="1" dirty="0">
                <a:latin typeface="Garamond" panose="02020404030301010803" pitchFamily="18" charset="0"/>
              </a:rPr>
              <a:t>En Medidas Cautelares solicitadas y otorgadas:</a:t>
            </a:r>
          </a:p>
          <a:p>
            <a:pPr lvl="1"/>
            <a:r>
              <a:rPr lang="es-ES" sz="1800" dirty="0">
                <a:latin typeface="Garamond" panose="02020404030301010803" pitchFamily="18" charset="0"/>
              </a:rPr>
              <a:t>Evaluar periódicamente si se mantiene la situación de riesgo. </a:t>
            </a:r>
          </a:p>
          <a:p>
            <a:pPr lvl="1"/>
            <a:r>
              <a:rPr lang="es-ES" sz="1800" dirty="0">
                <a:latin typeface="Garamond" panose="02020404030301010803" pitchFamily="18" charset="0"/>
              </a:rPr>
              <a:t>MC son de naturaleza temporal no permanente </a:t>
            </a:r>
          </a:p>
          <a:p>
            <a:pPr lvl="1"/>
            <a:r>
              <a:rPr lang="es-ES" sz="1800" dirty="0">
                <a:latin typeface="Garamond" panose="02020404030301010803" pitchFamily="18" charset="0"/>
              </a:rPr>
              <a:t>Concertación con beneficiarios y representantes </a:t>
            </a:r>
          </a:p>
          <a:p>
            <a:pPr lvl="1"/>
            <a:r>
              <a:rPr lang="es-ES" sz="1800" dirty="0">
                <a:latin typeface="Garamond" panose="02020404030301010803" pitchFamily="18" charset="0"/>
              </a:rPr>
              <a:t>Coordinar acciones con instituciones vinculadas a los hechos y medidas a adoptar para identificar acciones a seguir</a:t>
            </a:r>
          </a:p>
          <a:p>
            <a:pPr lvl="1"/>
            <a:r>
              <a:rPr lang="es-ES" sz="1800" dirty="0">
                <a:latin typeface="Garamond" panose="02020404030301010803" pitchFamily="18" charset="0"/>
              </a:rPr>
              <a:t>Determinar un punto focal de las instituciones del estado para facilitar la comunicación</a:t>
            </a:r>
          </a:p>
          <a:p>
            <a:pPr lvl="1"/>
            <a:r>
              <a:rPr lang="es-ES" sz="1800" dirty="0">
                <a:latin typeface="Garamond" panose="02020404030301010803" pitchFamily="18" charset="0"/>
              </a:rPr>
              <a:t>Resoluciones de seguimiento por la CIDH, visitas in situ, convocatorias a audiencias o reuniones de trabajo</a:t>
            </a:r>
          </a:p>
        </p:txBody>
      </p:sp>
    </p:spTree>
    <p:extLst>
      <p:ext uri="{BB962C8B-B14F-4D97-AF65-F5344CB8AC3E}">
        <p14:creationId xmlns:p14="http://schemas.microsoft.com/office/powerpoint/2010/main" val="152451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54D3EBE4-8B15-344D-C375-7858E8CF9FB5}"/>
              </a:ext>
            </a:extLst>
          </p:cNvPr>
          <p:cNvPicPr>
            <a:picLocks noGrp="1" noChangeAspect="1"/>
          </p:cNvPicPr>
          <p:nvPr>
            <p:ph type="pic" sz="quarter" idx="10"/>
          </p:nvPr>
        </p:nvPicPr>
        <p:blipFill>
          <a:blip r:embed="rId2"/>
          <a:srcRect t="2646" b="2646"/>
          <a:stretch>
            <a:fillRect/>
          </a:stretch>
        </p:blipFill>
        <p:spPr/>
      </p:pic>
    </p:spTree>
    <p:extLst>
      <p:ext uri="{BB962C8B-B14F-4D97-AF65-F5344CB8AC3E}">
        <p14:creationId xmlns:p14="http://schemas.microsoft.com/office/powerpoint/2010/main" val="44902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6E9D7DF9-4A87-3533-33A0-962A398214E9}"/>
              </a:ext>
            </a:extLst>
          </p:cNvPr>
          <p:cNvPicPr>
            <a:picLocks noGrp="1" noChangeAspect="1"/>
          </p:cNvPicPr>
          <p:nvPr>
            <p:ph sz="half" idx="1"/>
          </p:nvPr>
        </p:nvPicPr>
        <p:blipFill>
          <a:blip r:embed="rId2"/>
          <a:srcRect t="22682" r="1" b="1"/>
          <a:stretch>
            <a:fillRect/>
          </a:stretch>
        </p:blipFill>
        <p:spPr>
          <a:xfrm>
            <a:off x="1273214" y="552691"/>
            <a:ext cx="9595413" cy="5752618"/>
          </a:xfrm>
          <a:noFill/>
        </p:spPr>
      </p:pic>
    </p:spTree>
    <p:extLst>
      <p:ext uri="{BB962C8B-B14F-4D97-AF65-F5344CB8AC3E}">
        <p14:creationId xmlns:p14="http://schemas.microsoft.com/office/powerpoint/2010/main" val="7913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1398-6AE7-5EF4-4EDB-FF7A282362B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426C13B-F107-EF00-4567-F4B29C1B499B}"/>
              </a:ext>
            </a:extLst>
          </p:cNvPr>
          <p:cNvSpPr>
            <a:spLocks noGrp="1"/>
          </p:cNvSpPr>
          <p:nvPr>
            <p:ph type="title"/>
          </p:nvPr>
        </p:nvSpPr>
        <p:spPr/>
        <p:txBody>
          <a:bodyPr/>
          <a:lstStyle/>
          <a:p>
            <a:r>
              <a:rPr lang="es-ES" sz="3200" b="1" kern="100" dirty="0">
                <a:effectLst/>
                <a:latin typeface="Garamond" panose="02020502050306020203" pitchFamily="18" charset="0"/>
                <a:ea typeface="Aptos" panose="020B0004020202020204" pitchFamily="34" charset="0"/>
                <a:cs typeface="Times New Roman" panose="02020603050405020304" pitchFamily="18" charset="0"/>
              </a:rPr>
              <a:t>Momentos procesales en los que el Estado ejerce la defensa estatal ante la </a:t>
            </a:r>
            <a:r>
              <a:rPr lang="es-ES" sz="3200" b="1" dirty="0">
                <a:effectLst/>
                <a:latin typeface="Garamond" panose="02020502050306020203" pitchFamily="18" charset="0"/>
                <a:ea typeface="Aptos" panose="020B0004020202020204" pitchFamily="34" charset="0"/>
                <a:cs typeface="Times New Roman" panose="02020603050405020304" pitchFamily="18" charset="0"/>
              </a:rPr>
              <a:t>Corte IDH (i)</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8DAA970D-C261-D747-2117-E08819CD659F}"/>
              </a:ext>
            </a:extLst>
          </p:cNvPr>
          <p:cNvSpPr>
            <a:spLocks noGrp="1"/>
          </p:cNvSpPr>
          <p:nvPr>
            <p:ph sz="half" idx="1"/>
          </p:nvPr>
        </p:nvSpPr>
        <p:spPr>
          <a:xfrm>
            <a:off x="1298448" y="2372264"/>
            <a:ext cx="9598150" cy="3852266"/>
          </a:xfrm>
        </p:spPr>
        <p:txBody>
          <a:bodyPr>
            <a:noAutofit/>
          </a:bodyPr>
          <a:lstStyle/>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1. Acreditación de agentes</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	2. Observaciones a los anexos del Informe de Fondo de la CIDH y/o expediente</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	3. Observaciones a los anexos del ESAP de los RPV</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b="1"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4. Informe/Escrito de Contestación</a:t>
            </a:r>
            <a:endParaRPr lang="es-CR" sz="1400"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	5. Informe sobre observaciones de los RPV/CIDH a las excepciones preliminares</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	6. Informe sobre solicitud de medidas provisionales </a:t>
            </a:r>
            <a:endParaRPr lang="es-CR" sz="14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14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1400" kern="100" dirty="0">
                <a:effectLst/>
                <a:latin typeface="Garamond" panose="02020502050306020203" pitchFamily="18" charset="0"/>
                <a:ea typeface="Aptos" panose="020B0004020202020204" pitchFamily="34" charset="0"/>
                <a:cs typeface="Times New Roman" panose="02020603050405020304" pitchFamily="18" charset="0"/>
              </a:rPr>
              <a:t>7. Eventual allanamiento o Acuerdo de Solución Amistosa o Acuerdo de Reparaciones </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8. Lista definitiva de declarantes</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9. Observaciones a presuntas víctimas/testigos, recusaciones a peritos, sustitución de declarantes</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10. Preguntas para declarantes</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s-ES" sz="1400" kern="100" dirty="0">
                <a:effectLst/>
                <a:latin typeface="Garamond" panose="02020502050306020203" pitchFamily="18" charset="0"/>
                <a:ea typeface="Aptos" panose="020B0004020202020204" pitchFamily="34" charset="0"/>
                <a:cs typeface="Times New Roman" panose="02020603050405020304" pitchFamily="18" charset="0"/>
              </a:rPr>
              <a:t>11. Envío de declaraciones notariales o affidavits </a:t>
            </a:r>
            <a:endParaRPr lang="es-CR" sz="1400" kern="100" dirty="0">
              <a:effectLst/>
              <a:latin typeface="Garamond" panose="02020502050306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420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8F552-8B34-E6DC-FFAF-9C0A148BD0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AB068F7-56DB-9326-4ED5-A9FC910F6091}"/>
              </a:ext>
            </a:extLst>
          </p:cNvPr>
          <p:cNvSpPr>
            <a:spLocks noGrp="1"/>
          </p:cNvSpPr>
          <p:nvPr>
            <p:ph type="title"/>
          </p:nvPr>
        </p:nvSpPr>
        <p:spPr/>
        <p:txBody>
          <a:bodyPr/>
          <a:lstStyle/>
          <a:p>
            <a:r>
              <a:rPr lang="es-ES" sz="3200" b="1" kern="100" dirty="0">
                <a:effectLst/>
                <a:latin typeface="Garamond" panose="02020502050306020203" pitchFamily="18" charset="0"/>
                <a:ea typeface="Aptos" panose="020B0004020202020204" pitchFamily="34" charset="0"/>
                <a:cs typeface="Times New Roman" panose="02020603050405020304" pitchFamily="18" charset="0"/>
              </a:rPr>
              <a:t>Momentos procesales en los que el Estado ejerce la defensa estatal ante la </a:t>
            </a:r>
            <a:r>
              <a:rPr lang="es-ES" sz="3200" b="1" dirty="0">
                <a:effectLst/>
                <a:latin typeface="Garamond" panose="02020502050306020203" pitchFamily="18" charset="0"/>
                <a:ea typeface="Aptos" panose="020B0004020202020204" pitchFamily="34" charset="0"/>
                <a:cs typeface="Times New Roman" panose="02020603050405020304" pitchFamily="18" charset="0"/>
              </a:rPr>
              <a:t>Corte IDH (</a:t>
            </a:r>
            <a:r>
              <a:rPr lang="es-ES" sz="3200" b="1" dirty="0" err="1">
                <a:effectLst/>
                <a:latin typeface="Garamond" panose="02020502050306020203" pitchFamily="18" charset="0"/>
                <a:ea typeface="Aptos" panose="020B0004020202020204" pitchFamily="34" charset="0"/>
                <a:cs typeface="Times New Roman" panose="02020603050405020304" pitchFamily="18" charset="0"/>
              </a:rPr>
              <a:t>ii</a:t>
            </a:r>
            <a:r>
              <a:rPr lang="es-ES" sz="3200" b="1" dirty="0">
                <a:effectLst/>
                <a:latin typeface="Garamond" panose="02020502050306020203" pitchFamily="18" charset="0"/>
                <a:ea typeface="Aptos" panose="020B0004020202020204" pitchFamily="34" charset="0"/>
                <a:cs typeface="Times New Roman" panose="02020603050405020304" pitchFamily="18" charset="0"/>
              </a:rPr>
              <a:t>)</a:t>
            </a:r>
            <a:endParaRPr lang="es-CR" sz="3200" dirty="0">
              <a:latin typeface="Garamond" panose="02020502050306020203" pitchFamily="18" charset="0"/>
            </a:endParaRPr>
          </a:p>
        </p:txBody>
      </p:sp>
      <p:sp>
        <p:nvSpPr>
          <p:cNvPr id="4" name="Marcador de contenido 3">
            <a:extLst>
              <a:ext uri="{FF2B5EF4-FFF2-40B4-BE49-F238E27FC236}">
                <a16:creationId xmlns:a16="http://schemas.microsoft.com/office/drawing/2014/main" id="{B262E70E-218B-4581-885C-BB4DB1988C32}"/>
              </a:ext>
            </a:extLst>
          </p:cNvPr>
          <p:cNvSpPr>
            <a:spLocks noGrp="1"/>
          </p:cNvSpPr>
          <p:nvPr>
            <p:ph sz="half" idx="2"/>
          </p:nvPr>
        </p:nvSpPr>
        <p:spPr>
          <a:xfrm>
            <a:off x="1295402" y="2434727"/>
            <a:ext cx="10082512" cy="4423273"/>
          </a:xfrm>
        </p:spPr>
        <p:txBody>
          <a:bodyPr>
            <a:normAutofit fontScale="25000" lnSpcReduction="20000"/>
          </a:bodyPr>
          <a:lstStyle/>
          <a:p>
            <a:pPr>
              <a:lnSpc>
                <a:spcPct val="107000"/>
              </a:lnSpc>
              <a:spcAft>
                <a:spcPts val="800"/>
              </a:spcAft>
              <a:buNone/>
            </a:pPr>
            <a:r>
              <a:rPr lang="es-ES" sz="4900"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 </a:t>
            </a:r>
            <a:r>
              <a:rPr lang="es-ES" sz="5600" b="1"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12. Audiencia pública</a:t>
            </a:r>
            <a:endParaRPr lang="es-CR" sz="5600"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kern="100" dirty="0">
                <a:effectLst/>
                <a:latin typeface="Garamond" panose="02020502050306020203" pitchFamily="18" charset="0"/>
                <a:ea typeface="Aptos" panose="020B0004020202020204" pitchFamily="34" charset="0"/>
                <a:cs typeface="Times New Roman" panose="02020603050405020304" pitchFamily="18" charset="0"/>
              </a:rPr>
              <a:t>	13. </a:t>
            </a:r>
            <a:r>
              <a:rPr lang="es-ES" sz="5600" kern="100" dirty="0" err="1">
                <a:effectLst/>
                <a:latin typeface="Garamond" panose="02020502050306020203" pitchFamily="18" charset="0"/>
                <a:ea typeface="Aptos" panose="020B0004020202020204" pitchFamily="34" charset="0"/>
                <a:cs typeface="Times New Roman" panose="02020603050405020304" pitchFamily="18" charset="0"/>
              </a:rPr>
              <a:t>Amicus</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err="1">
                <a:effectLst/>
                <a:latin typeface="Garamond" panose="02020502050306020203" pitchFamily="18" charset="0"/>
                <a:ea typeface="Aptos" panose="020B0004020202020204" pitchFamily="34" charset="0"/>
                <a:cs typeface="Times New Roman" panose="02020603050405020304" pitchFamily="18" charset="0"/>
              </a:rPr>
              <a:t>curiae</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kern="100" dirty="0">
                <a:effectLst/>
                <a:latin typeface="Garamond" panose="02020502050306020203" pitchFamily="18" charset="0"/>
                <a:ea typeface="Aptos" panose="020B0004020202020204" pitchFamily="34" charset="0"/>
                <a:cs typeface="Times New Roman" panose="02020603050405020304" pitchFamily="18" charset="0"/>
              </a:rPr>
              <a:t>	14. Presentación de prueba sobreviniente o prueba para mejor resolver</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b="1"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15. Informe sobre Alegatos Finales Escritos</a:t>
            </a:r>
            <a:endParaRPr lang="es-CR" sz="5600" b="1" kern="100" dirty="0">
              <a:highlight>
                <a:srgbClr val="FFFF00"/>
              </a:highligh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5600" b="1"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16. Observaciones a los anexos a los AFE de los RPV u OFE de la CIDH</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kern="100" dirty="0">
                <a:effectLst/>
                <a:latin typeface="Garamond" panose="02020502050306020203" pitchFamily="18" charset="0"/>
                <a:ea typeface="Aptos" panose="020B0004020202020204" pitchFamily="34" charset="0"/>
                <a:cs typeface="Times New Roman" panose="02020603050405020304" pitchFamily="18" charset="0"/>
              </a:rPr>
              <a:t>	17. Informe sobre erogaciones FALV</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b="1" kern="100" dirty="0">
                <a:effectLst/>
                <a:latin typeface="Garamond" panose="02020502050306020203" pitchFamily="18" charset="0"/>
                <a:ea typeface="Aptos" panose="020B0004020202020204" pitchFamily="34" charset="0"/>
                <a:cs typeface="Times New Roman" panose="02020603050405020304" pitchFamily="18" charset="0"/>
              </a:rPr>
              <a:t>18. Sentencia</a:t>
            </a:r>
            <a:endParaRPr lang="es-CR" sz="5600" b="1"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5600" b="1"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19. Solicitud de rectificación de sentencia</a:t>
            </a:r>
            <a:endParaRPr lang="es-CR" sz="56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56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20. Solicitud de interpretación de sentencia</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5600" b="1" kern="100" dirty="0">
                <a:effectLst/>
                <a:latin typeface="Garamond" panose="02020502050306020203" pitchFamily="18" charset="0"/>
                <a:ea typeface="Aptos" panose="020B0004020202020204" pitchFamily="34" charset="0"/>
                <a:cs typeface="Times New Roman" panose="02020603050405020304" pitchFamily="18" charset="0"/>
              </a:rPr>
              <a:t>21. Informes sobre supervisión de cumplimiento de sentencias</a:t>
            </a:r>
            <a:endParaRPr lang="es-CR" sz="5600" b="1"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5600" b="1"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22. Resolución sobre supervisión </a:t>
            </a:r>
            <a:endParaRPr lang="es-CR" sz="56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56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5600" kern="100" dirty="0">
                <a:effectLst/>
                <a:latin typeface="Garamond" panose="02020502050306020203" pitchFamily="18" charset="0"/>
                <a:ea typeface="Aptos" panose="020B0004020202020204" pitchFamily="34" charset="0"/>
                <a:cs typeface="Times New Roman" panose="02020603050405020304" pitchFamily="18" charset="0"/>
              </a:rPr>
              <a:t>23. Audiencia sobre supervisión </a:t>
            </a:r>
            <a:endParaRPr lang="es-CR" sz="5600" kern="100" dirty="0">
              <a:effectLst/>
              <a:latin typeface="Garamond" panose="02020502050306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965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10B13-5C47-0658-A7FC-2C63DA0DBC80}"/>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Corte IDH (i)</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4567BC00-1E66-B0C6-063A-A9877C8519C3}"/>
              </a:ext>
            </a:extLst>
          </p:cNvPr>
          <p:cNvSpPr>
            <a:spLocks noGrp="1"/>
          </p:cNvSpPr>
          <p:nvPr>
            <p:ph idx="1"/>
          </p:nvPr>
        </p:nvSpPr>
        <p:spPr/>
        <p:txBody>
          <a:bodyPr/>
          <a:lstStyle/>
          <a:p>
            <a:pPr marL="395478" indent="-285750">
              <a:buFont typeface="Wingdings" panose="05000000000000000000" pitchFamily="2" charset="2"/>
              <a:buChar char="Ø"/>
              <a:defRPr/>
            </a:pPr>
            <a:r>
              <a:rPr lang="es-ES" sz="2000" dirty="0">
                <a:latin typeface="Garamond" panose="02020502050306020203" pitchFamily="18" charset="0"/>
              </a:rPr>
              <a:t>Analizar el planteamiento de excepciones preliminares</a:t>
            </a:r>
          </a:p>
          <a:p>
            <a:pPr marL="395478" indent="-285750">
              <a:buFont typeface="Wingdings" panose="05000000000000000000" pitchFamily="2" charset="2"/>
              <a:buChar char="Ø"/>
              <a:defRPr/>
            </a:pPr>
            <a:r>
              <a:rPr lang="es-ES" sz="2000" dirty="0">
                <a:latin typeface="Garamond" panose="02020502050306020203" pitchFamily="18" charset="0"/>
              </a:rPr>
              <a:t>Análisis detallado del Informe de Fondo, de la Nota de envío del caso a la Corte y del Escrito de solicitudes, argumentos y pruebas (ESAP) de los peticionarios y respuesta a cada uno de los argumentos</a:t>
            </a:r>
          </a:p>
          <a:p>
            <a:pPr marL="395478" indent="-285750">
              <a:buFont typeface="Wingdings" panose="05000000000000000000" pitchFamily="2" charset="2"/>
              <a:buChar char="Ø"/>
              <a:defRPr/>
            </a:pPr>
            <a:r>
              <a:rPr lang="es-ES" sz="2000" dirty="0">
                <a:latin typeface="Garamond" panose="02020502050306020203" pitchFamily="18" charset="0"/>
              </a:rPr>
              <a:t>No esperar al traslado del ESAP para iniciar el trabajo del caso</a:t>
            </a:r>
          </a:p>
          <a:p>
            <a:pPr marL="395478" indent="-285750">
              <a:buFont typeface="Wingdings" panose="05000000000000000000" pitchFamily="2" charset="2"/>
              <a:buChar char="Ø"/>
              <a:defRPr/>
            </a:pPr>
            <a:r>
              <a:rPr lang="es-ES" sz="2000" dirty="0">
                <a:latin typeface="Garamond" panose="02020502050306020203" pitchFamily="18" charset="0"/>
              </a:rPr>
              <a:t>Escrito de Contestación al más alto nivel y detalle</a:t>
            </a:r>
          </a:p>
          <a:p>
            <a:pPr marL="395478" indent="-285750">
              <a:buFont typeface="Wingdings" panose="05000000000000000000" pitchFamily="2" charset="2"/>
              <a:buChar char="Ø"/>
              <a:defRPr/>
            </a:pPr>
            <a:r>
              <a:rPr lang="es-ES" sz="2000" dirty="0">
                <a:latin typeface="Garamond" panose="02020502050306020203" pitchFamily="18" charset="0"/>
              </a:rPr>
              <a:t>Propuesta idónea de testigos y peritos (oportunidad para su presentación en el Escrito de Contestación y lista definitiva de declarantes)</a:t>
            </a:r>
          </a:p>
          <a:p>
            <a:pPr marL="395478" indent="-285750">
              <a:buFont typeface="Wingdings" panose="05000000000000000000" pitchFamily="2" charset="2"/>
              <a:buChar char="Ø"/>
              <a:defRPr/>
            </a:pPr>
            <a:r>
              <a:rPr lang="es-ES" sz="2000" dirty="0">
                <a:latin typeface="Garamond" panose="02020502050306020203" pitchFamily="18" charset="0"/>
              </a:rPr>
              <a:t>Observaciones y/o recusaciones a testigos y/o peritos. Ojo: CIDH solo puede presentar peritos cuando se afecte de modo relevante el Orden Público Interamericano</a:t>
            </a:r>
          </a:p>
          <a:p>
            <a:endParaRPr lang="es-CR" dirty="0"/>
          </a:p>
        </p:txBody>
      </p:sp>
    </p:spTree>
    <p:extLst>
      <p:ext uri="{BB962C8B-B14F-4D97-AF65-F5344CB8AC3E}">
        <p14:creationId xmlns:p14="http://schemas.microsoft.com/office/powerpoint/2010/main" val="108483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FEB41-93A7-50AA-21C0-C2F60A753456}"/>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Corte IDH (</a:t>
            </a:r>
            <a:r>
              <a:rPr lang="es-ES" sz="3200" b="1" dirty="0" err="1">
                <a:latin typeface="Garamond" panose="02020502050306020203" pitchFamily="18" charset="0"/>
              </a:rPr>
              <a:t>ii</a:t>
            </a:r>
            <a:r>
              <a:rPr lang="es-ES" sz="3200" b="1" dirty="0">
                <a:latin typeface="Garamond" panose="02020502050306020203" pitchFamily="18" charset="0"/>
              </a:rPr>
              <a:t>)</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58E1F9BC-B6B1-63D1-F542-CB9E5D1A8317}"/>
              </a:ext>
            </a:extLst>
          </p:cNvPr>
          <p:cNvSpPr>
            <a:spLocks noGrp="1"/>
          </p:cNvSpPr>
          <p:nvPr>
            <p:ph idx="1"/>
          </p:nvPr>
        </p:nvSpPr>
        <p:spPr/>
        <p:txBody>
          <a:bodyPr/>
          <a:lstStyle/>
          <a:p>
            <a:pPr marL="395478" indent="-285750">
              <a:buFont typeface="Wingdings" panose="05000000000000000000" pitchFamily="2" charset="2"/>
              <a:buChar char="Ø"/>
              <a:defRPr/>
            </a:pPr>
            <a:r>
              <a:rPr lang="es-ES" sz="1900" dirty="0">
                <a:latin typeface="Garamond" panose="02020502050306020203" pitchFamily="18" charset="0"/>
              </a:rPr>
              <a:t>Diseño de estrategia de defensa legal en la Audiencia</a:t>
            </a:r>
          </a:p>
          <a:p>
            <a:pPr marL="395478" indent="-285750">
              <a:buFont typeface="Wingdings" panose="05000000000000000000" pitchFamily="2" charset="2"/>
              <a:buChar char="Ø"/>
              <a:defRPr/>
            </a:pPr>
            <a:r>
              <a:rPr lang="es-ES" sz="1900" dirty="0">
                <a:latin typeface="Garamond" panose="02020502050306020203" pitchFamily="18" charset="0"/>
              </a:rPr>
              <a:t>Elaborar preguntas a los testigos y peritos propuestos como a los de las contrapartes (incluidos presuntas víctimas)</a:t>
            </a:r>
          </a:p>
          <a:p>
            <a:pPr marL="395478" indent="-285750">
              <a:buFont typeface="Wingdings" panose="05000000000000000000" pitchFamily="2" charset="2"/>
              <a:buChar char="Ø"/>
              <a:defRPr/>
            </a:pPr>
            <a:r>
              <a:rPr lang="es-ES" sz="1900" dirty="0">
                <a:latin typeface="Garamond" panose="02020502050306020203" pitchFamily="18" charset="0"/>
              </a:rPr>
              <a:t>Distribución de roles en la Audiencia</a:t>
            </a:r>
          </a:p>
          <a:p>
            <a:pPr marL="395478" indent="-285750">
              <a:buFont typeface="Wingdings" panose="05000000000000000000" pitchFamily="2" charset="2"/>
              <a:buChar char="Ø"/>
              <a:defRPr/>
            </a:pPr>
            <a:r>
              <a:rPr lang="es-ES" sz="1900" dirty="0">
                <a:latin typeface="Garamond" panose="02020502050306020203" pitchFamily="18" charset="0"/>
              </a:rPr>
              <a:t>Alegatos Finales escritos al más alto detalle</a:t>
            </a:r>
          </a:p>
          <a:p>
            <a:pPr marL="395478" indent="-285750">
              <a:buFont typeface="Wingdings" panose="05000000000000000000" pitchFamily="2" charset="2"/>
              <a:buChar char="Ø"/>
              <a:defRPr/>
            </a:pPr>
            <a:r>
              <a:rPr lang="es-ES" sz="1900" dirty="0">
                <a:latin typeface="Garamond" panose="02020502050306020203" pitchFamily="18" charset="0"/>
              </a:rPr>
              <a:t>Incorporar prueba para mejor resolver</a:t>
            </a:r>
          </a:p>
          <a:p>
            <a:pPr marL="395478" indent="-285750">
              <a:buFont typeface="Wingdings" panose="05000000000000000000" pitchFamily="2" charset="2"/>
              <a:buChar char="Ø"/>
              <a:defRPr/>
            </a:pPr>
            <a:r>
              <a:rPr lang="es-ES" sz="1900" dirty="0">
                <a:latin typeface="Garamond" panose="02020502050306020203" pitchFamily="18" charset="0"/>
              </a:rPr>
              <a:t>Luego de la emisión de la Sentencia, analizar las disposiciones de la Corte</a:t>
            </a:r>
          </a:p>
          <a:p>
            <a:pPr marL="395478" indent="-285750">
              <a:buFont typeface="Wingdings" panose="05000000000000000000" pitchFamily="2" charset="2"/>
              <a:buChar char="Ø"/>
              <a:defRPr/>
            </a:pPr>
            <a:r>
              <a:rPr lang="es-ES" sz="1900" dirty="0">
                <a:latin typeface="Garamond" panose="02020502050306020203" pitchFamily="18" charset="0"/>
              </a:rPr>
              <a:t>Iniciar gestiones para proceder al cumplimiento de las medidas de reparación</a:t>
            </a:r>
          </a:p>
          <a:p>
            <a:pPr marL="395478" indent="-285750">
              <a:buFont typeface="Wingdings" panose="05000000000000000000" pitchFamily="2" charset="2"/>
              <a:buChar char="Ø"/>
              <a:defRPr/>
            </a:pPr>
            <a:r>
              <a:rPr lang="es-ES" sz="1900" dirty="0">
                <a:latin typeface="Garamond" panose="02020502050306020203" pitchFamily="18" charset="0"/>
              </a:rPr>
              <a:t>Solo de resultar necesario, solicitar la interpretación de la Sentencia. OJO: no es una apelación</a:t>
            </a:r>
          </a:p>
          <a:p>
            <a:endParaRPr lang="es-CR" dirty="0"/>
          </a:p>
        </p:txBody>
      </p:sp>
    </p:spTree>
    <p:extLst>
      <p:ext uri="{BB962C8B-B14F-4D97-AF65-F5344CB8AC3E}">
        <p14:creationId xmlns:p14="http://schemas.microsoft.com/office/powerpoint/2010/main" val="350801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0F0F8EF-07A2-49EB-DB66-5475F958F020}"/>
              </a:ext>
            </a:extLst>
          </p:cNvPr>
          <p:cNvPicPr>
            <a:picLocks noGrp="1" noChangeAspect="1"/>
          </p:cNvPicPr>
          <p:nvPr>
            <p:ph sz="half" idx="1"/>
          </p:nvPr>
        </p:nvPicPr>
        <p:blipFill>
          <a:blip r:embed="rId2"/>
          <a:stretch>
            <a:fillRect/>
          </a:stretch>
        </p:blipFill>
        <p:spPr>
          <a:xfrm>
            <a:off x="1318437" y="574158"/>
            <a:ext cx="9952075" cy="5688419"/>
          </a:xfrm>
        </p:spPr>
      </p:pic>
    </p:spTree>
    <p:extLst>
      <p:ext uri="{BB962C8B-B14F-4D97-AF65-F5344CB8AC3E}">
        <p14:creationId xmlns:p14="http://schemas.microsoft.com/office/powerpoint/2010/main" val="68098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1E821-4D7D-B1D6-B118-61239C55B549}"/>
              </a:ext>
            </a:extLst>
          </p:cNvPr>
          <p:cNvSpPr>
            <a:spLocks noGrp="1"/>
          </p:cNvSpPr>
          <p:nvPr>
            <p:ph type="title"/>
          </p:nvPr>
        </p:nvSpPr>
        <p:spPr/>
        <p:txBody>
          <a:bodyPr/>
          <a:lstStyle/>
          <a:p>
            <a:r>
              <a:rPr lang="es-ES" sz="3200" b="1" dirty="0">
                <a:latin typeface="Garamond" panose="02020502050306020203" pitchFamily="18" charset="0"/>
              </a:rPr>
              <a:t>Como presentar prueba en el procedimiento ante la CIDH y la Corte IDH</a:t>
            </a:r>
            <a:endParaRPr lang="es-CR" sz="3200" b="1" dirty="0">
              <a:latin typeface="Garamond" panose="02020502050306020203" pitchFamily="18" charset="0"/>
            </a:endParaRPr>
          </a:p>
        </p:txBody>
      </p:sp>
      <p:sp>
        <p:nvSpPr>
          <p:cNvPr id="3" name="Marcador de contenido 2">
            <a:extLst>
              <a:ext uri="{FF2B5EF4-FFF2-40B4-BE49-F238E27FC236}">
                <a16:creationId xmlns:a16="http://schemas.microsoft.com/office/drawing/2014/main" id="{C85F7454-1BFC-BD2E-C01A-93CA9B40D107}"/>
              </a:ext>
            </a:extLst>
          </p:cNvPr>
          <p:cNvSpPr>
            <a:spLocks noGrp="1"/>
          </p:cNvSpPr>
          <p:nvPr>
            <p:ph idx="1"/>
          </p:nvPr>
        </p:nvSpPr>
        <p:spPr>
          <a:xfrm>
            <a:off x="810228" y="2285999"/>
            <a:ext cx="10556111" cy="3589869"/>
          </a:xfrm>
        </p:spPr>
        <p:txBody>
          <a:bodyPr/>
          <a:lstStyle/>
          <a:p>
            <a:r>
              <a:rPr lang="es-MX" sz="2000" dirty="0">
                <a:solidFill>
                  <a:schemeClr val="tx1"/>
                </a:solidFill>
                <a:latin typeface="Garamond" panose="02020404030301010803" pitchFamily="18" charset="0"/>
              </a:rPr>
              <a:t>Los criterios para la presentación de pruebas ante la Comisión y Corte incluyen varios aspectos relevantes:</a:t>
            </a:r>
          </a:p>
          <a:p>
            <a:pPr lvl="1"/>
            <a:r>
              <a:rPr lang="es-MX" sz="2000" b="1" dirty="0">
                <a:solidFill>
                  <a:schemeClr val="tx1"/>
                </a:solidFill>
                <a:latin typeface="Garamond" panose="02020404030301010803" pitchFamily="18" charset="0"/>
              </a:rPr>
              <a:t>Relevancia y pertinencia</a:t>
            </a:r>
            <a:r>
              <a:rPr lang="es-MX" sz="2000" dirty="0">
                <a:solidFill>
                  <a:schemeClr val="tx1"/>
                </a:solidFill>
                <a:latin typeface="Garamond" panose="02020404030301010803" pitchFamily="18" charset="0"/>
              </a:rPr>
              <a:t>: La prueba debe estar directamente relacionada con los hechos denunciados y contribuir a la evaluación del caso.</a:t>
            </a:r>
          </a:p>
          <a:p>
            <a:pPr lvl="1"/>
            <a:r>
              <a:rPr lang="es-MX" sz="2000" b="1" dirty="0">
                <a:solidFill>
                  <a:schemeClr val="tx1"/>
                </a:solidFill>
                <a:latin typeface="Garamond" panose="02020404030301010803" pitchFamily="18" charset="0"/>
              </a:rPr>
              <a:t>Autenticidad</a:t>
            </a:r>
            <a:r>
              <a:rPr lang="es-MX" sz="2000" dirty="0">
                <a:solidFill>
                  <a:schemeClr val="tx1"/>
                </a:solidFill>
                <a:latin typeface="Garamond" panose="02020404030301010803" pitchFamily="18" charset="0"/>
              </a:rPr>
              <a:t>: Se deben presentar documentos, testimonios o informes que sean verificables y creíbles.</a:t>
            </a:r>
          </a:p>
          <a:p>
            <a:pPr lvl="1"/>
            <a:r>
              <a:rPr lang="es-MX" sz="2000" b="1" dirty="0">
                <a:solidFill>
                  <a:schemeClr val="tx1"/>
                </a:solidFill>
                <a:latin typeface="Garamond" panose="02020404030301010803" pitchFamily="18" charset="0"/>
              </a:rPr>
              <a:t>Exhaustividad</a:t>
            </a:r>
            <a:r>
              <a:rPr lang="es-MX" sz="2000" dirty="0">
                <a:solidFill>
                  <a:schemeClr val="tx1"/>
                </a:solidFill>
                <a:latin typeface="Garamond" panose="02020404030301010803" pitchFamily="18" charset="0"/>
              </a:rPr>
              <a:t>: Es recomendable incluir pruebas suficientes para respaldar los alegatos, evitando omisiones que puedan debilitar el caso.</a:t>
            </a:r>
          </a:p>
          <a:p>
            <a:pPr lvl="1"/>
            <a:r>
              <a:rPr lang="es-MX" sz="2000" b="1" dirty="0">
                <a:solidFill>
                  <a:schemeClr val="tx1"/>
                </a:solidFill>
                <a:latin typeface="Garamond" panose="02020404030301010803" pitchFamily="18" charset="0"/>
              </a:rPr>
              <a:t>Oportunidad</a:t>
            </a:r>
            <a:r>
              <a:rPr lang="es-MX" sz="2000" dirty="0">
                <a:solidFill>
                  <a:schemeClr val="tx1"/>
                </a:solidFill>
                <a:latin typeface="Garamond" panose="02020404030301010803" pitchFamily="18" charset="0"/>
              </a:rPr>
              <a:t>: Las pruebas deben ser presentadas dentro de los plazos establecidos por la CIDH y Corte IDH para su admisión y análisis.</a:t>
            </a:r>
          </a:p>
          <a:p>
            <a:r>
              <a:rPr lang="es-MX" sz="2000" b="1" dirty="0">
                <a:solidFill>
                  <a:schemeClr val="tx1"/>
                </a:solidFill>
                <a:latin typeface="Garamond" panose="02020404030301010803" pitchFamily="18" charset="0"/>
              </a:rPr>
              <a:t>Medios de prueba</a:t>
            </a:r>
            <a:r>
              <a:rPr lang="es-MX" sz="2000" dirty="0">
                <a:solidFill>
                  <a:schemeClr val="tx1"/>
                </a:solidFill>
                <a:latin typeface="Garamond" panose="02020404030301010803" pitchFamily="18" charset="0"/>
              </a:rPr>
              <a:t>: Se aceptan documentos, testimonios, informes periciales, pruebas audiovisuales y otros elementos que puedan demostrar los argumentos.</a:t>
            </a:r>
          </a:p>
          <a:p>
            <a:pPr marL="0" indent="0">
              <a:buNone/>
            </a:pPr>
            <a:endParaRPr lang="es-CR" dirty="0"/>
          </a:p>
        </p:txBody>
      </p:sp>
    </p:spTree>
    <p:extLst>
      <p:ext uri="{BB962C8B-B14F-4D97-AF65-F5344CB8AC3E}">
        <p14:creationId xmlns:p14="http://schemas.microsoft.com/office/powerpoint/2010/main" val="304609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786EC-FBA7-94AD-C832-861156184F15}"/>
              </a:ext>
            </a:extLst>
          </p:cNvPr>
          <p:cNvSpPr>
            <a:spLocks noGrp="1"/>
          </p:cNvSpPr>
          <p:nvPr>
            <p:ph type="title"/>
          </p:nvPr>
        </p:nvSpPr>
        <p:spPr/>
        <p:txBody>
          <a:bodyPr/>
          <a:lstStyle/>
          <a:p>
            <a:r>
              <a:rPr lang="es-ES" sz="3200" b="1" dirty="0">
                <a:solidFill>
                  <a:schemeClr val="tx1"/>
                </a:solidFill>
                <a:latin typeface="Garamond" panose="02020502050306020203" pitchFamily="18" charset="0"/>
              </a:rPr>
              <a:t>Objetivos</a:t>
            </a:r>
            <a:endParaRPr lang="es-CR" sz="3200" b="1" dirty="0">
              <a:solidFill>
                <a:schemeClr val="tx1"/>
              </a:solidFill>
              <a:latin typeface="Garamond" panose="02020502050306020203" pitchFamily="18" charset="0"/>
            </a:endParaRPr>
          </a:p>
        </p:txBody>
      </p:sp>
      <p:sp>
        <p:nvSpPr>
          <p:cNvPr id="3" name="Marcador de contenido 2">
            <a:extLst>
              <a:ext uri="{FF2B5EF4-FFF2-40B4-BE49-F238E27FC236}">
                <a16:creationId xmlns:a16="http://schemas.microsoft.com/office/drawing/2014/main" id="{B1E88B3C-344F-619F-A5F2-8D3691CAED1B}"/>
              </a:ext>
            </a:extLst>
          </p:cNvPr>
          <p:cNvSpPr>
            <a:spLocks noGrp="1"/>
          </p:cNvSpPr>
          <p:nvPr>
            <p:ph idx="1"/>
          </p:nvPr>
        </p:nvSpPr>
        <p:spPr>
          <a:xfrm>
            <a:off x="1295401" y="2445745"/>
            <a:ext cx="9601196" cy="3430123"/>
          </a:xfrm>
        </p:spPr>
        <p:txBody>
          <a:bodyPr/>
          <a:lstStyle/>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Cómo </a:t>
            </a:r>
            <a:r>
              <a:rPr lang="es-ES" sz="1800" u="sng"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mejorar la defensa estatal </a:t>
            </a: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ante los órganos del SIA</a:t>
            </a:r>
            <a:endParaRPr lang="es-CR" sz="1800" kern="100" dirty="0">
              <a:solidFill>
                <a:schemeClr val="tx1"/>
              </a:solidFill>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Conocer y profundizar sobre las </a:t>
            </a:r>
            <a:r>
              <a:rPr lang="es-ES" sz="1800" u="sng"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técnicas de litigio estratégico </a:t>
            </a: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que realizan los estados</a:t>
            </a:r>
          </a:p>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Con qué </a:t>
            </a:r>
            <a:r>
              <a:rPr lang="es-ES" sz="1800" u="sng"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herramientas/estrategias cuentan los estados </a:t>
            </a: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para ejercer su derecho a la defensa en el proceso ante la CIDH y Corte IDH</a:t>
            </a:r>
            <a:endParaRPr lang="es-CR" sz="1800" kern="100" dirty="0">
              <a:solidFill>
                <a:schemeClr val="tx1"/>
              </a:solidFill>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Cuales son los </a:t>
            </a:r>
            <a:r>
              <a:rPr lang="es-ES" sz="1800" u="sng"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principales momentos procesales en los que un estado ejerce la defensa estatal </a:t>
            </a: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en una petición/caso/acuerdo de solución amistosa/medida cautelar-provisional ante la CIDH y Corte IDH</a:t>
            </a:r>
            <a:endParaRPr lang="es-CR" sz="1800" kern="100" dirty="0">
              <a:solidFill>
                <a:schemeClr val="tx1"/>
              </a:solidFill>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Los estados pueden ser declarados NO responsables internacionalmente por alegadas violaciones a los DDHH</a:t>
            </a:r>
            <a:endParaRPr lang="es-CR"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pP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¿Se han ganado casos?</a:t>
            </a:r>
            <a:r>
              <a:rPr lang="es-ES" sz="1800" kern="100" dirty="0">
                <a:solidFill>
                  <a:schemeClr val="tx1"/>
                </a:solidFill>
                <a:latin typeface="Garamond" panose="02020502050306020203" pitchFamily="18" charset="0"/>
                <a:ea typeface="Aptos" panose="020B0004020202020204" pitchFamily="34" charset="0"/>
                <a:cs typeface="Times New Roman" panose="02020603050405020304" pitchFamily="18" charset="0"/>
              </a:rPr>
              <a:t> ¿</a:t>
            </a:r>
            <a:r>
              <a:rPr lang="es-ES"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Cuáles? ¿Cuántos? ¿Qué estados?</a:t>
            </a:r>
            <a:endParaRPr lang="es-CR" sz="18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1252920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AD8AAF0-76C1-5324-8C16-06018E05B42A}"/>
              </a:ext>
            </a:extLst>
          </p:cNvPr>
          <p:cNvSpPr>
            <a:spLocks noGrp="1"/>
          </p:cNvSpPr>
          <p:nvPr>
            <p:ph idx="1"/>
          </p:nvPr>
        </p:nvSpPr>
        <p:spPr/>
        <p:txBody>
          <a:bodyPr/>
          <a:lstStyle/>
          <a:p>
            <a:r>
              <a:rPr lang="es-MX" dirty="0">
                <a:solidFill>
                  <a:schemeClr val="tx1"/>
                </a:solidFill>
                <a:latin typeface="Garamond" panose="02020404030301010803" pitchFamily="18" charset="0"/>
              </a:rPr>
              <a:t>Para presentar pruebas ante la </a:t>
            </a:r>
            <a:r>
              <a:rPr lang="es-MX" b="1" dirty="0">
                <a:solidFill>
                  <a:schemeClr val="tx1"/>
                </a:solidFill>
                <a:latin typeface="Garamond" panose="02020404030301010803" pitchFamily="18" charset="0"/>
              </a:rPr>
              <a:t>Corte Interamericana </a:t>
            </a:r>
            <a:r>
              <a:rPr lang="es-MX" dirty="0">
                <a:solidFill>
                  <a:schemeClr val="tx1"/>
                </a:solidFill>
                <a:latin typeface="Garamond" panose="02020404030301010803" pitchFamily="18" charset="0"/>
              </a:rPr>
              <a:t>es importante seguir ciertos principios y procedimientos clave:</a:t>
            </a:r>
          </a:p>
          <a:p>
            <a:pPr lvl="1"/>
            <a:r>
              <a:rPr lang="es-MX" sz="1800" b="1" dirty="0">
                <a:solidFill>
                  <a:schemeClr val="tx1"/>
                </a:solidFill>
                <a:latin typeface="Garamond" panose="02020404030301010803" pitchFamily="18" charset="0"/>
              </a:rPr>
              <a:t>Tipos de prueba</a:t>
            </a:r>
            <a:r>
              <a:rPr lang="es-MX" sz="1800" dirty="0">
                <a:solidFill>
                  <a:schemeClr val="tx1"/>
                </a:solidFill>
                <a:latin typeface="Garamond" panose="02020404030301010803" pitchFamily="18" charset="0"/>
              </a:rPr>
              <a:t>: Se aceptan pruebas documentales, testimoniales y periciales. La Corte también puede considerar pruebas circunstanciales e indicios relevantes.</a:t>
            </a:r>
          </a:p>
          <a:p>
            <a:pPr lvl="1"/>
            <a:r>
              <a:rPr lang="es-MX" sz="1800" b="1" dirty="0">
                <a:solidFill>
                  <a:schemeClr val="tx1"/>
                </a:solidFill>
                <a:latin typeface="Garamond" panose="02020404030301010803" pitchFamily="18" charset="0"/>
              </a:rPr>
              <a:t>Procedimiento probatorio</a:t>
            </a:r>
            <a:r>
              <a:rPr lang="es-MX" sz="1800" dirty="0">
                <a:solidFill>
                  <a:schemeClr val="tx1"/>
                </a:solidFill>
                <a:latin typeface="Garamond" panose="02020404030301010803" pitchFamily="18" charset="0"/>
              </a:rPr>
              <a:t>: La prueba debe ser presentada en el escrito de contestación del Estado.</a:t>
            </a:r>
          </a:p>
          <a:p>
            <a:pPr lvl="1"/>
            <a:r>
              <a:rPr lang="es-MX" sz="1800" b="1" dirty="0">
                <a:solidFill>
                  <a:schemeClr val="tx1"/>
                </a:solidFill>
                <a:latin typeface="Garamond" panose="02020404030301010803" pitchFamily="18" charset="0"/>
              </a:rPr>
              <a:t>Valoración de la prueba</a:t>
            </a:r>
            <a:r>
              <a:rPr lang="es-MX" sz="1800" dirty="0">
                <a:solidFill>
                  <a:schemeClr val="tx1"/>
                </a:solidFill>
                <a:latin typeface="Garamond" panose="02020404030301010803" pitchFamily="18" charset="0"/>
              </a:rPr>
              <a:t>: La Corte aplica el principio de </a:t>
            </a:r>
            <a:r>
              <a:rPr lang="es-MX" sz="1800" b="1" dirty="0">
                <a:solidFill>
                  <a:schemeClr val="tx1"/>
                </a:solidFill>
                <a:latin typeface="Garamond" panose="02020404030301010803" pitchFamily="18" charset="0"/>
              </a:rPr>
              <a:t>sana crítica</a:t>
            </a:r>
            <a:r>
              <a:rPr lang="es-MX" sz="1800" dirty="0">
                <a:solidFill>
                  <a:schemeClr val="tx1"/>
                </a:solidFill>
                <a:latin typeface="Garamond" panose="02020404030301010803" pitchFamily="18" charset="0"/>
              </a:rPr>
              <a:t>, evaluando la veracidad y pertinencia de los elementos probatorios.</a:t>
            </a:r>
          </a:p>
          <a:p>
            <a:pPr lvl="1"/>
            <a:r>
              <a:rPr lang="es-MX" sz="1800" b="1" dirty="0">
                <a:solidFill>
                  <a:schemeClr val="tx1"/>
                </a:solidFill>
                <a:latin typeface="Garamond" panose="02020404030301010803" pitchFamily="18" charset="0"/>
              </a:rPr>
              <a:t>Prueba testimonial y pericial</a:t>
            </a:r>
            <a:r>
              <a:rPr lang="es-MX" sz="1800" dirty="0">
                <a:solidFill>
                  <a:schemeClr val="tx1"/>
                </a:solidFill>
                <a:latin typeface="Garamond" panose="02020404030301010803" pitchFamily="18" charset="0"/>
              </a:rPr>
              <a:t>: Se permite la declaración de testigos y expertos, quienes pueden aportar información clave sobre los hechos y el impacto de la violación de derechos humanos.</a:t>
            </a:r>
          </a:p>
          <a:p>
            <a:pPr lvl="1"/>
            <a:endParaRPr lang="es-MX" dirty="0">
              <a:solidFill>
                <a:schemeClr val="tx1"/>
              </a:solidFill>
              <a:latin typeface="Garamond" panose="02020404030301010803" pitchFamily="18" charset="0"/>
            </a:endParaRPr>
          </a:p>
          <a:p>
            <a:pPr lvl="1"/>
            <a:endParaRPr lang="es-MX"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2204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A6830F-2623-62A2-1C2E-FA29FA4859DB}"/>
              </a:ext>
            </a:extLst>
          </p:cNvPr>
          <p:cNvSpPr>
            <a:spLocks noGrp="1"/>
          </p:cNvSpPr>
          <p:nvPr>
            <p:ph idx="1"/>
          </p:nvPr>
        </p:nvSpPr>
        <p:spPr/>
        <p:txBody>
          <a:bodyPr/>
          <a:lstStyle/>
          <a:p>
            <a:r>
              <a:rPr lang="es-MX" sz="2000" dirty="0">
                <a:solidFill>
                  <a:schemeClr val="tx1"/>
                </a:solidFill>
                <a:latin typeface="Garamond" panose="02020404030301010803" pitchFamily="18" charset="0"/>
              </a:rPr>
              <a:t>El artículo 57 del Reglamento de la Corte IDH establece que las pruebas rendidas ante la Comisión serán incorporadas al expediente, siempre que hayan sido recibidas en procedimientos contradictorios, salvo que la Corte considere indispensable repetirlas.</a:t>
            </a:r>
          </a:p>
          <a:p>
            <a:r>
              <a:rPr lang="es-MX" sz="2000" dirty="0">
                <a:solidFill>
                  <a:schemeClr val="tx1"/>
                </a:solidFill>
                <a:latin typeface="Garamond" panose="02020404030301010803" pitchFamily="18" charset="0"/>
              </a:rPr>
              <a:t>Excepcionalmente y oído el parecer de todos los intervinientes en el proceso, la Corte podrá admitir una prueba si el que la ofrece justificare adecuadamente que por fuerza mayor o impedimento grave no presentó u ofreció dicha prueba en el momento procesal oportuno. </a:t>
            </a:r>
          </a:p>
          <a:p>
            <a:r>
              <a:rPr lang="es-MX" sz="2000" dirty="0">
                <a:solidFill>
                  <a:schemeClr val="tx1"/>
                </a:solidFill>
                <a:latin typeface="Garamond" panose="02020404030301010803" pitchFamily="18" charset="0"/>
              </a:rPr>
              <a:t>La Corte podrá, además, admitir una prueba que se refiera a un hecho ocurrido con posterioridad al citado momento procesal. </a:t>
            </a:r>
          </a:p>
          <a:p>
            <a:endParaRPr lang="es-CR" dirty="0">
              <a:solidFill>
                <a:srgbClr val="FF0000"/>
              </a:solidFill>
            </a:endParaRPr>
          </a:p>
        </p:txBody>
      </p:sp>
    </p:spTree>
    <p:extLst>
      <p:ext uri="{BB962C8B-B14F-4D97-AF65-F5344CB8AC3E}">
        <p14:creationId xmlns:p14="http://schemas.microsoft.com/office/powerpoint/2010/main" val="99250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B6BAE-2425-7362-053E-C7437F629B95}"/>
              </a:ext>
            </a:extLst>
          </p:cNvPr>
          <p:cNvSpPr>
            <a:spLocks noGrp="1"/>
          </p:cNvSpPr>
          <p:nvPr>
            <p:ph type="title"/>
          </p:nvPr>
        </p:nvSpPr>
        <p:spPr/>
        <p:txBody>
          <a:bodyPr/>
          <a:lstStyle/>
          <a:p>
            <a:pPr marL="109728" indent="0">
              <a:defRPr/>
            </a:pPr>
            <a:r>
              <a:rPr lang="es-PE" sz="3200" b="1" dirty="0">
                <a:latin typeface="Garamond" panose="02020502050306020203" pitchFamily="18" charset="0"/>
              </a:rPr>
              <a:t>Procuraduría Pública Especializada Supranacional (PPES) (i)</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D5AB34D1-236C-94DA-B76C-FB9825DE080E}"/>
              </a:ext>
            </a:extLst>
          </p:cNvPr>
          <p:cNvSpPr>
            <a:spLocks noGrp="1"/>
          </p:cNvSpPr>
          <p:nvPr>
            <p:ph idx="1"/>
          </p:nvPr>
        </p:nvSpPr>
        <p:spPr>
          <a:xfrm>
            <a:off x="1024569" y="2434728"/>
            <a:ext cx="10190602" cy="3441140"/>
          </a:xfrm>
        </p:spPr>
        <p:txBody>
          <a:bodyPr/>
          <a:lstStyle/>
          <a:p>
            <a:pPr marL="395478" indent="-285750">
              <a:buFont typeface="Wingdings" panose="05000000000000000000" pitchFamily="2" charset="2"/>
              <a:buChar char="Ø"/>
              <a:defRPr/>
            </a:pPr>
            <a:r>
              <a:rPr lang="es-PE" sz="1400" dirty="0">
                <a:latin typeface="Garamond" panose="02020502050306020203" pitchFamily="18" charset="0"/>
              </a:rPr>
              <a:t>Órgano competente y especializado en materia de defensa jurídica y representación procesal del Estado peruano ante las instancias supranacionales de protección de derechos humanos </a:t>
            </a:r>
          </a:p>
          <a:p>
            <a:pPr marL="395478" indent="-285750">
              <a:buFont typeface="Wingdings" panose="05000000000000000000" pitchFamily="2" charset="2"/>
              <a:buChar char="Ø"/>
              <a:defRPr/>
            </a:pPr>
            <a:r>
              <a:rPr lang="es-PE" sz="1400" dirty="0">
                <a:latin typeface="Garamond" panose="02020502050306020203" pitchFamily="18" charset="0"/>
              </a:rPr>
              <a:t>Creada mediante el Decreto Legislativo Nº1068 (28/junio/2008) que reguló el Sistema de Defensa Jurídica del Estado, reglamentado por el Decreto Supremo Nº17-2008-JUS (5/diciembre/2008)</a:t>
            </a:r>
          </a:p>
          <a:p>
            <a:pPr marL="395478" indent="-285750">
              <a:buFont typeface="Wingdings" panose="05000000000000000000" pitchFamily="2" charset="2"/>
              <a:buChar char="Ø"/>
              <a:defRPr/>
            </a:pPr>
            <a:r>
              <a:rPr lang="es-PE" sz="1400" dirty="0">
                <a:latin typeface="Garamond" panose="02020502050306020203" pitchFamily="18" charset="0"/>
              </a:rPr>
              <a:t>SADJE reestructurado con el DL 1326 (6/enero/2017) que crea la PGE y su Reglamento (DS 018-2019-JUS, 23/noviembre/2019)</a:t>
            </a:r>
          </a:p>
          <a:p>
            <a:pPr marL="395478" indent="-285750">
              <a:buFont typeface="Wingdings" panose="05000000000000000000" pitchFamily="2" charset="2"/>
              <a:buChar char="Ø"/>
              <a:defRPr/>
            </a:pPr>
            <a:r>
              <a:rPr lang="es-PE" sz="1400" dirty="0">
                <a:latin typeface="Garamond" panose="02020502050306020203" pitchFamily="18" charset="0"/>
              </a:rPr>
              <a:t>Inicia sus funciones en enero de 2009</a:t>
            </a:r>
          </a:p>
          <a:p>
            <a:pPr marL="395478" indent="-285750">
              <a:buFont typeface="Wingdings" panose="05000000000000000000" pitchFamily="2" charset="2"/>
              <a:buChar char="Ø"/>
              <a:defRPr/>
            </a:pPr>
            <a:r>
              <a:rPr lang="es-PE" sz="1400" dirty="0">
                <a:latin typeface="Garamond" panose="02020502050306020203" pitchFamily="18" charset="0"/>
              </a:rPr>
              <a:t>El Procurador Público Especializado Supranacional es el Agente Titular del Estado peruano ante la Corte IDH , puede proponer la designación de agentes alternos. Asimismo, ante la CIDH es el representante del Estado peruano.</a:t>
            </a:r>
          </a:p>
          <a:p>
            <a:pPr marL="395478" indent="-285750">
              <a:buFont typeface="Wingdings" panose="05000000000000000000" pitchFamily="2" charset="2"/>
              <a:buChar char="Ø"/>
              <a:defRPr/>
            </a:pPr>
            <a:r>
              <a:rPr lang="es-PE" sz="1400" dirty="0">
                <a:latin typeface="Garamond" panose="02020502050306020203" pitchFamily="18" charset="0"/>
              </a:rPr>
              <a:t>Anteriormente, la representación y defensa del Estado peruano fue asumida por la </a:t>
            </a:r>
            <a:r>
              <a:rPr lang="es-ES" sz="1400" dirty="0">
                <a:latin typeface="Garamond" panose="02020502050306020203" pitchFamily="18" charset="0"/>
              </a:rPr>
              <a:t>Comisión Especial de Seguimiento y Atención de Procedimientos Internacionales (CESAPI). Ante la Corte IDH la defensa concreta se realizaba por agentes titulares y alternos designados individualmente para cada caso en particular, sin necesaria coordinación entre ellos respecto a la estrategia como Estado, sin un equipo de abogados que los respalde y quienes muchas veces no continuaban sus funciones durante todo el proceso, lo cual hacia la defensa del estado mas compleja. </a:t>
            </a:r>
          </a:p>
          <a:p>
            <a:pPr marL="395478" indent="-285750">
              <a:buFont typeface="Wingdings" panose="05000000000000000000" pitchFamily="2" charset="2"/>
              <a:buChar char="Ø"/>
              <a:defRPr/>
            </a:pPr>
            <a:r>
              <a:rPr lang="es-PE" sz="1400" dirty="0">
                <a:latin typeface="Garamond" panose="02020502050306020203" pitchFamily="18" charset="0"/>
              </a:rPr>
              <a:t>La PPES se encuentra supervisada por la Procuraduría General del Estado (PGE).</a:t>
            </a:r>
          </a:p>
          <a:p>
            <a:endParaRPr lang="es-CR" dirty="0"/>
          </a:p>
        </p:txBody>
      </p:sp>
    </p:spTree>
    <p:extLst>
      <p:ext uri="{BB962C8B-B14F-4D97-AF65-F5344CB8AC3E}">
        <p14:creationId xmlns:p14="http://schemas.microsoft.com/office/powerpoint/2010/main" val="316465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9F2B7-0660-23ED-2D06-AAAA0B583BA7}"/>
              </a:ext>
            </a:extLst>
          </p:cNvPr>
          <p:cNvSpPr>
            <a:spLocks noGrp="1"/>
          </p:cNvSpPr>
          <p:nvPr>
            <p:ph type="title"/>
          </p:nvPr>
        </p:nvSpPr>
        <p:spPr/>
        <p:txBody>
          <a:bodyPr/>
          <a:lstStyle/>
          <a:p>
            <a:pPr marL="109728" indent="0">
              <a:defRPr/>
            </a:pPr>
            <a:r>
              <a:rPr lang="es-PE" sz="3200" b="1" dirty="0">
                <a:latin typeface="Garamond" panose="02020502050306020203" pitchFamily="18" charset="0"/>
              </a:rPr>
              <a:t>Procuraduría Pública Especializada Supranacional (PPES) (</a:t>
            </a:r>
            <a:r>
              <a:rPr lang="es-PE" sz="3200" b="1" dirty="0" err="1">
                <a:latin typeface="Garamond" panose="02020502050306020203" pitchFamily="18" charset="0"/>
              </a:rPr>
              <a:t>ii</a:t>
            </a:r>
            <a:r>
              <a:rPr lang="es-PE" sz="3200" b="1" dirty="0">
                <a:latin typeface="Garamond" panose="02020502050306020203" pitchFamily="18" charset="0"/>
              </a:rPr>
              <a:t>)</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1EDDBEF7-B0E0-DB22-FB2F-F871AF8F2803}"/>
              </a:ext>
            </a:extLst>
          </p:cNvPr>
          <p:cNvSpPr>
            <a:spLocks noGrp="1"/>
          </p:cNvSpPr>
          <p:nvPr>
            <p:ph idx="1"/>
          </p:nvPr>
        </p:nvSpPr>
        <p:spPr/>
        <p:txBody>
          <a:bodyPr/>
          <a:lstStyle/>
          <a:p>
            <a:pPr marL="395478" indent="-285750">
              <a:buFont typeface="Wingdings" panose="05000000000000000000" pitchFamily="2" charset="2"/>
              <a:buChar char="Ø"/>
              <a:defRPr/>
            </a:pPr>
            <a:r>
              <a:rPr lang="es-PE" sz="1700" dirty="0">
                <a:latin typeface="Garamond" panose="02020502050306020203" pitchFamily="18" charset="0"/>
              </a:rPr>
              <a:t>Mantiene relaciones de coordinación con diferentes entidades estatales en el ámbito de la defensa jurídica a fin de obtener diversa y actualizada información; exponer  los alcances de eventuales decisiones; identificar posibles testigos y/o peritos; solicitar la realización de alguna diligencia o acción concreta; en casos especiales puede proponer la conformación de un grupo de trabajo, entre otras acciones. </a:t>
            </a:r>
          </a:p>
          <a:p>
            <a:pPr marL="395478" indent="-285750">
              <a:buFont typeface="Wingdings" panose="05000000000000000000" pitchFamily="2" charset="2"/>
              <a:buChar char="Ø"/>
              <a:defRPr/>
            </a:pPr>
            <a:r>
              <a:rPr lang="es-PE" sz="1700" dirty="0">
                <a:latin typeface="Garamond" panose="02020502050306020203" pitchFamily="18" charset="0"/>
              </a:rPr>
              <a:t>La PPES propone testigos y peritos; acude a las audiencias y reuniones de trabajo ante la CIDH y a las audiencias ante la Corte IDH; solicita interpretaciones de Sentencia en caso de ser necesario; presenta informes de cumplimiento, entre otras funciones.</a:t>
            </a:r>
          </a:p>
          <a:p>
            <a:pPr marL="395478" indent="-285750">
              <a:buFont typeface="Wingdings" panose="05000000000000000000" pitchFamily="2" charset="2"/>
              <a:buChar char="Ø"/>
              <a:defRPr/>
            </a:pPr>
            <a:r>
              <a:rPr lang="es-ES" sz="1700" dirty="0">
                <a:latin typeface="Garamond" panose="02020502050306020203" pitchFamily="18" charset="0"/>
              </a:rPr>
              <a:t>Ante la Corte IDH, la PPES </a:t>
            </a:r>
            <a:r>
              <a:rPr lang="es-ES" sz="1700" b="1" dirty="0">
                <a:latin typeface="Garamond" panose="02020502050306020203" pitchFamily="18" charset="0"/>
              </a:rPr>
              <a:t>presenta el escrito de contestación</a:t>
            </a:r>
            <a:r>
              <a:rPr lang="es-ES" sz="1700" dirty="0">
                <a:latin typeface="Garamond" panose="02020502050306020203" pitchFamily="18" charset="0"/>
              </a:rPr>
              <a:t> donde presenta sus argumentos </a:t>
            </a:r>
            <a:r>
              <a:rPr lang="es-PE" sz="1700" dirty="0">
                <a:latin typeface="Garamond" panose="02020502050306020203" pitchFamily="18" charset="0"/>
              </a:rPr>
              <a:t>sobre los hechos, las alegaciones de vulneraciones de derechos y los pedidos de reparaciones contenidas en el Informe de Fondo de la CIDH, así como en el Escrito de Solicitudes, Argumentos y Pruebas (ESAP) de los representantes de las presuntas víctimas, propone testigos y/o peritos y presenta medios probatorios, entre otros aspectos centrales.  </a:t>
            </a:r>
          </a:p>
          <a:p>
            <a:pPr marL="0" indent="0">
              <a:buNone/>
            </a:pPr>
            <a:endParaRPr lang="es-CR" dirty="0"/>
          </a:p>
        </p:txBody>
      </p:sp>
    </p:spTree>
    <p:extLst>
      <p:ext uri="{BB962C8B-B14F-4D97-AF65-F5344CB8AC3E}">
        <p14:creationId xmlns:p14="http://schemas.microsoft.com/office/powerpoint/2010/main" val="1674625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D624-7E8E-1F61-1F57-1542279CF6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F9B6E6-1E24-8402-C101-98E9029CB25E}"/>
              </a:ext>
            </a:extLst>
          </p:cNvPr>
          <p:cNvSpPr>
            <a:spLocks noGrp="1"/>
          </p:cNvSpPr>
          <p:nvPr>
            <p:ph type="title"/>
          </p:nvPr>
        </p:nvSpPr>
        <p:spPr/>
        <p:txBody>
          <a:bodyPr/>
          <a:lstStyle/>
          <a:p>
            <a:pPr marL="109728" indent="0">
              <a:defRPr/>
            </a:pPr>
            <a:r>
              <a:rPr lang="es-PE" sz="3200" b="1" dirty="0">
                <a:latin typeface="Garamond" panose="02020502050306020203" pitchFamily="18" charset="0"/>
              </a:rPr>
              <a:t>Procuraduría Pública Especializada Supranacional (PPES) (</a:t>
            </a:r>
            <a:r>
              <a:rPr lang="es-PE" sz="3200" b="1" dirty="0" err="1">
                <a:latin typeface="Garamond" panose="02020502050306020203" pitchFamily="18" charset="0"/>
              </a:rPr>
              <a:t>iii</a:t>
            </a:r>
            <a:r>
              <a:rPr lang="es-PE" sz="3200" b="1" dirty="0">
                <a:latin typeface="Garamond" panose="02020502050306020203" pitchFamily="18" charset="0"/>
              </a:rPr>
              <a:t>)</a:t>
            </a:r>
            <a:endParaRPr lang="es-CR" sz="3200" dirty="0">
              <a:latin typeface="Garamond" panose="02020502050306020203" pitchFamily="18" charset="0"/>
            </a:endParaRPr>
          </a:p>
        </p:txBody>
      </p:sp>
      <p:sp>
        <p:nvSpPr>
          <p:cNvPr id="3" name="Marcador de contenido 2">
            <a:extLst>
              <a:ext uri="{FF2B5EF4-FFF2-40B4-BE49-F238E27FC236}">
                <a16:creationId xmlns:a16="http://schemas.microsoft.com/office/drawing/2014/main" id="{6C5AB7C9-96E1-1412-2DA2-BA17FE25FB27}"/>
              </a:ext>
            </a:extLst>
          </p:cNvPr>
          <p:cNvSpPr>
            <a:spLocks noGrp="1"/>
          </p:cNvSpPr>
          <p:nvPr>
            <p:ph idx="1"/>
          </p:nvPr>
        </p:nvSpPr>
        <p:spPr/>
        <p:txBody>
          <a:bodyPr/>
          <a:lstStyle/>
          <a:p>
            <a:pPr marL="395478" indent="-285750">
              <a:buFont typeface="Wingdings" panose="05000000000000000000" pitchFamily="2" charset="2"/>
              <a:buChar char="Ø"/>
              <a:defRPr/>
            </a:pPr>
            <a:r>
              <a:rPr lang="es-PE" sz="1800" b="1" dirty="0">
                <a:latin typeface="Garamond" panose="02020502050306020203" pitchFamily="18" charset="0"/>
              </a:rPr>
              <a:t>En las audiencias ante la Corte IDH</a:t>
            </a:r>
            <a:r>
              <a:rPr lang="es-PE" sz="1800" dirty="0">
                <a:latin typeface="Garamond" panose="02020502050306020203" pitchFamily="18" charset="0"/>
              </a:rPr>
              <a:t>, la PPES se centra en identificar los aspectos centrales del caso; formular preguntas a los testigos y/o peritos propuestos por el Estado así como a las presuntas víctimas, testigos y/o peritos propuestos por la CIDH y los representantes; exponer oralmente los alegatos del Estado (que incluye aspectos procesales que merecen especial atención, controvertir las afirmaciones sobre los hechos, derechos presuntamente afectados y medidas de reparación solicitadas, controvertir las afirmaciones de la CIDH y los representantes),  resaltar las respuestas de los testigos y peritos (bien sean presenciales o mediante affidavits); absolver las preguntas formuladas por los magistrados de la Corte IDH. Entre otros aspectos de interés para la defensa del caso.</a:t>
            </a:r>
          </a:p>
          <a:p>
            <a:pPr marL="395478" indent="-285750">
              <a:buFont typeface="Wingdings" panose="05000000000000000000" pitchFamily="2" charset="2"/>
              <a:buChar char="Ø"/>
              <a:defRPr/>
            </a:pPr>
            <a:r>
              <a:rPr lang="es-PE" sz="1800" dirty="0">
                <a:latin typeface="Garamond" panose="02020502050306020203" pitchFamily="18" charset="0"/>
              </a:rPr>
              <a:t>Posteriormente, la PPES </a:t>
            </a:r>
            <a:r>
              <a:rPr lang="es-PE" sz="1800" b="1" dirty="0">
                <a:latin typeface="Garamond" panose="02020502050306020203" pitchFamily="18" charset="0"/>
              </a:rPr>
              <a:t>presentará los alegatos finales escritos </a:t>
            </a:r>
            <a:r>
              <a:rPr lang="es-PE" sz="1800" dirty="0">
                <a:latin typeface="Garamond" panose="02020502050306020203" pitchFamily="18" charset="0"/>
              </a:rPr>
              <a:t>complementando la defensa jurídica realizada y absolviendo cualquier duda que haya quedado en el marco de la Audiencia Pública y el trámite del caso, así como cualquier prueba para mejor resolver que pueda ser requerida por la Corte IDH.  </a:t>
            </a:r>
          </a:p>
          <a:p>
            <a:pPr marL="0" indent="0">
              <a:buNone/>
            </a:pPr>
            <a:endParaRPr lang="es-CR" dirty="0"/>
          </a:p>
        </p:txBody>
      </p:sp>
    </p:spTree>
    <p:extLst>
      <p:ext uri="{BB962C8B-B14F-4D97-AF65-F5344CB8AC3E}">
        <p14:creationId xmlns:p14="http://schemas.microsoft.com/office/powerpoint/2010/main" val="74110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5EEFC1-AE45-B62A-4C55-CF71077DFDC1}"/>
              </a:ext>
            </a:extLst>
          </p:cNvPr>
          <p:cNvSpPr>
            <a:spLocks noGrp="1"/>
          </p:cNvSpPr>
          <p:nvPr>
            <p:ph type="title"/>
          </p:nvPr>
        </p:nvSpPr>
        <p:spPr/>
        <p:txBody>
          <a:bodyPr/>
          <a:lstStyle/>
          <a:p>
            <a:r>
              <a:rPr lang="es-PE" sz="3200" b="1" dirty="0">
                <a:latin typeface="Garamond" panose="02020502050306020203" pitchFamily="18" charset="0"/>
              </a:rPr>
              <a:t>Procuraduría Pública Especializada Supranacional (PPES) (</a:t>
            </a:r>
            <a:r>
              <a:rPr lang="es-PE" sz="3200" b="1" dirty="0" err="1">
                <a:latin typeface="Garamond" panose="02020502050306020203" pitchFamily="18" charset="0"/>
              </a:rPr>
              <a:t>iv</a:t>
            </a:r>
            <a:r>
              <a:rPr lang="es-PE" sz="3200" b="1" dirty="0">
                <a:latin typeface="Garamond" panose="02020502050306020203" pitchFamily="18" charset="0"/>
              </a:rPr>
              <a:t>)</a:t>
            </a:r>
            <a:endParaRPr lang="es-CR" sz="3200" dirty="0"/>
          </a:p>
        </p:txBody>
      </p:sp>
      <p:sp>
        <p:nvSpPr>
          <p:cNvPr id="3" name="Marcador de contenido 2">
            <a:extLst>
              <a:ext uri="{FF2B5EF4-FFF2-40B4-BE49-F238E27FC236}">
                <a16:creationId xmlns:a16="http://schemas.microsoft.com/office/drawing/2014/main" id="{7B4BEC96-4BE3-2B5E-3C3E-5C894F9BFCEF}"/>
              </a:ext>
            </a:extLst>
          </p:cNvPr>
          <p:cNvSpPr>
            <a:spLocks noGrp="1"/>
          </p:cNvSpPr>
          <p:nvPr>
            <p:ph idx="1"/>
          </p:nvPr>
        </p:nvSpPr>
        <p:spPr>
          <a:xfrm>
            <a:off x="1295401" y="2467778"/>
            <a:ext cx="9601196" cy="3408090"/>
          </a:xfrm>
        </p:spPr>
        <p:txBody>
          <a:bodyPr/>
          <a:lstStyle/>
          <a:p>
            <a:pPr marL="395478" indent="-285750">
              <a:buFont typeface="Wingdings" panose="05000000000000000000" pitchFamily="2" charset="2"/>
              <a:buChar char="Ø"/>
              <a:defRPr/>
            </a:pPr>
            <a:r>
              <a:rPr lang="es-PE" dirty="0">
                <a:latin typeface="Garamond" panose="02020502050306020203" pitchFamily="18" charset="0"/>
              </a:rPr>
              <a:t>Para el </a:t>
            </a:r>
            <a:r>
              <a:rPr lang="es-PE" b="1" dirty="0">
                <a:latin typeface="Garamond" panose="02020502050306020203" pitchFamily="18" charset="0"/>
              </a:rPr>
              <a:t>análisis de los resultados de una Sentencia ante la Corte </a:t>
            </a:r>
            <a:r>
              <a:rPr lang="es-PE" dirty="0">
                <a:latin typeface="Garamond" panose="02020502050306020203" pitchFamily="18" charset="0"/>
              </a:rPr>
              <a:t>debe distinguirse claramente el debate respecto a los aspectos procesales, los hechos del caso, los derechos que se invocan como afectados, y las reparaciones solicitadas y las finalmente ordenadas, las costas y gastos solicitados y finalmente ordenados, así como la devolución al Fondo de Asistencia Legal de Victimas de haber sido solicitado. </a:t>
            </a:r>
          </a:p>
          <a:p>
            <a:pPr marL="395478" indent="-285750">
              <a:buFont typeface="Wingdings" panose="05000000000000000000" pitchFamily="2" charset="2"/>
              <a:buChar char="Ø"/>
              <a:defRPr/>
            </a:pPr>
            <a:r>
              <a:rPr lang="es-PE" dirty="0">
                <a:latin typeface="Garamond" panose="02020502050306020203" pitchFamily="18" charset="0"/>
              </a:rPr>
              <a:t>En los últimos años, la defensa de la PPES ha permitido que el monto final por concepto de reparaciones (materiales e inmateriales) como costas y gastos otorgado por la Corte IDH se diferencie en un  aproximado de </a:t>
            </a:r>
            <a:r>
              <a:rPr lang="es-PE" b="1" dirty="0">
                <a:latin typeface="Garamond" panose="02020502050306020203" pitchFamily="18" charset="0"/>
              </a:rPr>
              <a:t>80-90%</a:t>
            </a:r>
            <a:r>
              <a:rPr lang="es-PE" dirty="0">
                <a:latin typeface="Garamond" panose="02020502050306020203" pitchFamily="18" charset="0"/>
              </a:rPr>
              <a:t> del solicitado por los representantes.</a:t>
            </a:r>
          </a:p>
          <a:p>
            <a:pPr marL="395478" indent="-285750">
              <a:buFont typeface="Wingdings" panose="05000000000000000000" pitchFamily="2" charset="2"/>
              <a:buChar char="Ø"/>
              <a:defRPr/>
            </a:pPr>
            <a:r>
              <a:rPr lang="es-PE" b="1" dirty="0">
                <a:latin typeface="Garamond" panose="02020502050306020203" pitchFamily="18" charset="0"/>
              </a:rPr>
              <a:t>Una vez emitida la Sentencia</a:t>
            </a:r>
            <a:r>
              <a:rPr lang="es-PE" dirty="0">
                <a:latin typeface="Garamond" panose="02020502050306020203" pitchFamily="18" charset="0"/>
              </a:rPr>
              <a:t>, la PPES se comunicará con los sectores involucrados para señalarles el resultado de cada uno de los puntos de interés, y las medidas de reparación eventualmente ordenadas por las Corte IDH. Asimismo, en caso de ser necesario, presentará una solicitud de interpretación a la Corte IDH.</a:t>
            </a:r>
          </a:p>
          <a:p>
            <a:pPr marL="0" indent="0">
              <a:buNone/>
            </a:pPr>
            <a:endParaRPr lang="es-CR" dirty="0"/>
          </a:p>
        </p:txBody>
      </p:sp>
    </p:spTree>
    <p:extLst>
      <p:ext uri="{BB962C8B-B14F-4D97-AF65-F5344CB8AC3E}">
        <p14:creationId xmlns:p14="http://schemas.microsoft.com/office/powerpoint/2010/main" val="9514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D2901-9695-982B-E764-F36D74CADCA7}"/>
              </a:ext>
            </a:extLst>
          </p:cNvPr>
          <p:cNvSpPr>
            <a:spLocks noGrp="1"/>
          </p:cNvSpPr>
          <p:nvPr>
            <p:ph type="title"/>
          </p:nvPr>
        </p:nvSpPr>
        <p:spPr/>
        <p:txBody>
          <a:bodyPr/>
          <a:lstStyle/>
          <a:p>
            <a:r>
              <a:rPr lang="es-PE" sz="3200" b="1" dirty="0">
                <a:latin typeface="Garamond" panose="02020502050306020203" pitchFamily="18" charset="0"/>
              </a:rPr>
              <a:t>Procuraduría Pública Especializada Supranacional (PPES) (v)</a:t>
            </a:r>
            <a:endParaRPr lang="es-CR" sz="3200" dirty="0"/>
          </a:p>
        </p:txBody>
      </p:sp>
      <p:sp>
        <p:nvSpPr>
          <p:cNvPr id="3" name="Marcador de contenido 2">
            <a:extLst>
              <a:ext uri="{FF2B5EF4-FFF2-40B4-BE49-F238E27FC236}">
                <a16:creationId xmlns:a16="http://schemas.microsoft.com/office/drawing/2014/main" id="{08EB3349-300B-789C-2301-22D7F3731D18}"/>
              </a:ext>
            </a:extLst>
          </p:cNvPr>
          <p:cNvSpPr>
            <a:spLocks noGrp="1"/>
          </p:cNvSpPr>
          <p:nvPr>
            <p:ph idx="1"/>
          </p:nvPr>
        </p:nvSpPr>
        <p:spPr>
          <a:xfrm>
            <a:off x="1068636" y="2379643"/>
            <a:ext cx="10322805" cy="3496225"/>
          </a:xfrm>
        </p:spPr>
        <p:txBody>
          <a:bodyPr/>
          <a:lstStyle/>
          <a:p>
            <a:pPr marL="395478" indent="-285750">
              <a:buFontTx/>
              <a:buChar char="-"/>
              <a:defRPr/>
            </a:pPr>
            <a:r>
              <a:rPr lang="es-ES" sz="1600" dirty="0">
                <a:latin typeface="Garamond" panose="02020502050306020203" pitchFamily="18" charset="0"/>
              </a:rPr>
              <a:t>Equipo jurídico: de 5 abogados/as en 2018 a 20 abogados/as en 2024, equipo administrativo (archivo físico/digital)</a:t>
            </a:r>
          </a:p>
          <a:p>
            <a:pPr marL="395478">
              <a:buFontTx/>
              <a:buChar char="-"/>
              <a:defRPr/>
            </a:pPr>
            <a:r>
              <a:rPr lang="es-ES" sz="1600" dirty="0">
                <a:latin typeface="Garamond" panose="02020502050306020203" pitchFamily="18" charset="0"/>
              </a:rPr>
              <a:t>Procurador Adjunto que colabora con la carga laboral y temas gerenciales</a:t>
            </a:r>
          </a:p>
          <a:p>
            <a:pPr marL="395478" indent="-285750">
              <a:buFontTx/>
              <a:buChar char="-"/>
              <a:defRPr/>
            </a:pPr>
            <a:r>
              <a:rPr lang="es-ES" sz="1600" dirty="0">
                <a:latin typeface="Garamond" panose="02020502050306020203" pitchFamily="18" charset="0"/>
              </a:rPr>
              <a:t>Mas de 35 Informes </a:t>
            </a:r>
            <a:r>
              <a:rPr lang="es-ES" sz="1600">
                <a:latin typeface="Garamond" panose="02020502050306020203" pitchFamily="18" charset="0"/>
              </a:rPr>
              <a:t>de Inadmisibilidad </a:t>
            </a:r>
            <a:endParaRPr lang="es-ES" sz="1600" dirty="0">
              <a:latin typeface="Garamond" panose="02020502050306020203" pitchFamily="18" charset="0"/>
            </a:endParaRPr>
          </a:p>
          <a:p>
            <a:pPr marL="395478" indent="-285750">
              <a:buFontTx/>
              <a:buChar char="-"/>
              <a:defRPr/>
            </a:pPr>
            <a:r>
              <a:rPr lang="es-ES" sz="1600" dirty="0">
                <a:latin typeface="Garamond" panose="02020502050306020203" pitchFamily="18" charset="0"/>
              </a:rPr>
              <a:t>Mas de 90 peticiones y casos archivados</a:t>
            </a:r>
          </a:p>
          <a:p>
            <a:pPr marL="395478" indent="-285750">
              <a:buFontTx/>
              <a:buChar char="-"/>
              <a:defRPr/>
            </a:pPr>
            <a:r>
              <a:rPr lang="es-ES" sz="1600" dirty="0">
                <a:latin typeface="Garamond" panose="02020502050306020203" pitchFamily="18" charset="0"/>
              </a:rPr>
              <a:t>6 medidas cautelares levantadas por falta de impulso procesal o perdida de objeto</a:t>
            </a:r>
          </a:p>
          <a:p>
            <a:pPr marL="395478" indent="-285750">
              <a:buFontTx/>
              <a:buChar char="-"/>
              <a:defRPr/>
            </a:pPr>
            <a:r>
              <a:rPr lang="es-ES" sz="1600" dirty="0">
                <a:latin typeface="Garamond" panose="02020502050306020203" pitchFamily="18" charset="0"/>
              </a:rPr>
              <a:t>97 expedientes de medidas cautelares archivadas</a:t>
            </a:r>
          </a:p>
          <a:p>
            <a:pPr marL="395478" indent="-285750">
              <a:buFontTx/>
              <a:buChar char="-"/>
              <a:defRPr/>
            </a:pPr>
            <a:r>
              <a:rPr lang="es-ES" sz="1600" dirty="0">
                <a:latin typeface="Garamond" panose="02020502050306020203" pitchFamily="18" charset="0"/>
              </a:rPr>
              <a:t>En la CIDH, participación en 27 audiencias y más de 50 reuniones de trabajo</a:t>
            </a:r>
          </a:p>
          <a:p>
            <a:pPr marL="395478" indent="-285750">
              <a:buFontTx/>
              <a:buChar char="-"/>
              <a:defRPr/>
            </a:pPr>
            <a:r>
              <a:rPr lang="es-ES" sz="1600" dirty="0">
                <a:latin typeface="Garamond" panose="02020502050306020203" pitchFamily="18" charset="0"/>
              </a:rPr>
              <a:t>En la Corte IDH, participación en 19 audiencias de fondo y 10 audiencias de supervisión </a:t>
            </a:r>
          </a:p>
          <a:p>
            <a:pPr marL="395478" indent="-285750">
              <a:buFontTx/>
              <a:buChar char="-"/>
              <a:defRPr/>
            </a:pPr>
            <a:r>
              <a:rPr lang="es-ES" sz="1600" dirty="0">
                <a:latin typeface="Garamond" panose="02020502050306020203" pitchFamily="18" charset="0"/>
              </a:rPr>
              <a:t>Mayor cantidad de informes: del 2018, 70% más en 2019, 82% más en 2020, 120% más en 2021, 118% más en 2022, 124% más en 2023 y mayor desarrollo/contenido/estrategia</a:t>
            </a:r>
          </a:p>
          <a:p>
            <a:pPr marL="395478" indent="-285750">
              <a:buFont typeface="Wingdings" panose="05000000000000000000" pitchFamily="2" charset="2"/>
              <a:buChar char="Ø"/>
              <a:defRPr/>
            </a:pPr>
            <a:r>
              <a:rPr lang="es-PE" sz="1600" b="1" dirty="0">
                <a:latin typeface="Garamond" panose="02020502050306020203" pitchFamily="18" charset="0"/>
              </a:rPr>
              <a:t>3 casos ganados al 100%:  </a:t>
            </a:r>
            <a:r>
              <a:rPr lang="es-PE" sz="1600" dirty="0">
                <a:latin typeface="Garamond" panose="02020502050306020203" pitchFamily="18" charset="0"/>
              </a:rPr>
              <a:t>i) Cordero Bernal (2021), </a:t>
            </a:r>
            <a:r>
              <a:rPr lang="es-PE" sz="1600" dirty="0" err="1">
                <a:latin typeface="Garamond" panose="02020502050306020203" pitchFamily="18" charset="0"/>
              </a:rPr>
              <a:t>ii</a:t>
            </a:r>
            <a:r>
              <a:rPr lang="es-PE" sz="1600" dirty="0">
                <a:latin typeface="Garamond" panose="02020502050306020203" pitchFamily="18" charset="0"/>
              </a:rPr>
              <a:t>) Bendezú </a:t>
            </a:r>
            <a:r>
              <a:rPr lang="es-PE" sz="1600" dirty="0" err="1">
                <a:latin typeface="Garamond" panose="02020502050306020203" pitchFamily="18" charset="0"/>
              </a:rPr>
              <a:t>Tuncar</a:t>
            </a:r>
            <a:r>
              <a:rPr lang="es-PE" sz="1600" dirty="0">
                <a:latin typeface="Garamond" panose="02020502050306020203" pitchFamily="18" charset="0"/>
              </a:rPr>
              <a:t> (2023), </a:t>
            </a:r>
            <a:r>
              <a:rPr lang="es-PE" sz="1600" dirty="0" err="1">
                <a:latin typeface="Garamond" panose="02020502050306020203" pitchFamily="18" charset="0"/>
              </a:rPr>
              <a:t>iii</a:t>
            </a:r>
            <a:r>
              <a:rPr lang="es-PE" sz="1600" dirty="0">
                <a:latin typeface="Garamond" panose="02020502050306020203" pitchFamily="18" charset="0"/>
              </a:rPr>
              <a:t>) </a:t>
            </a:r>
            <a:r>
              <a:rPr lang="es-PE" sz="1600" dirty="0" err="1">
                <a:latin typeface="Garamond" panose="02020502050306020203" pitchFamily="18" charset="0"/>
              </a:rPr>
              <a:t>Cajahuanca</a:t>
            </a:r>
            <a:r>
              <a:rPr lang="es-PE" sz="1600" dirty="0">
                <a:latin typeface="Garamond" panose="02020502050306020203" pitchFamily="18" charset="0"/>
              </a:rPr>
              <a:t> </a:t>
            </a:r>
            <a:r>
              <a:rPr lang="es-PE" sz="1600" dirty="0" err="1">
                <a:latin typeface="Garamond" panose="02020502050306020203" pitchFamily="18" charset="0"/>
              </a:rPr>
              <a:t>Vasquez</a:t>
            </a:r>
            <a:r>
              <a:rPr lang="es-PE" sz="1600" dirty="0">
                <a:latin typeface="Garamond" panose="02020502050306020203" pitchFamily="18" charset="0"/>
              </a:rPr>
              <a:t> (2024)</a:t>
            </a:r>
            <a:endParaRPr lang="es-ES" sz="1600" dirty="0">
              <a:latin typeface="Garamond" panose="02020502050306020203" pitchFamily="18" charset="0"/>
            </a:endParaRPr>
          </a:p>
          <a:p>
            <a:endParaRPr lang="es-CR" dirty="0"/>
          </a:p>
        </p:txBody>
      </p:sp>
    </p:spTree>
    <p:extLst>
      <p:ext uri="{BB962C8B-B14F-4D97-AF65-F5344CB8AC3E}">
        <p14:creationId xmlns:p14="http://schemas.microsoft.com/office/powerpoint/2010/main" val="371886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747236-2AE0-4EE4-813F-48D964E65AA0}"/>
              </a:ext>
            </a:extLst>
          </p:cNvPr>
          <p:cNvSpPr>
            <a:spLocks noGrp="1" noChangeArrowheads="1"/>
          </p:cNvSpPr>
          <p:nvPr>
            <p:ph idx="1"/>
          </p:nvPr>
        </p:nvSpPr>
        <p:spPr>
          <a:xfrm>
            <a:off x="838200" y="914400"/>
            <a:ext cx="10515600" cy="5424256"/>
          </a:xfrm>
        </p:spPr>
        <p:txBody>
          <a:bodyPr>
            <a:normAutofit/>
          </a:bodyPr>
          <a:lstStyle/>
          <a:p>
            <a:pPr marL="609600" indent="-609600" algn="just">
              <a:defRPr/>
            </a:pPr>
            <a:endParaRPr lang="es-ES" dirty="0"/>
          </a:p>
          <a:p>
            <a:pPr marL="609600" indent="-609600" algn="just">
              <a:defRPr/>
            </a:pPr>
            <a:endParaRPr lang="es-ES" dirty="0"/>
          </a:p>
          <a:p>
            <a:pPr marL="609600" indent="-609600" algn="just">
              <a:defRPr/>
            </a:pPr>
            <a:endParaRPr lang="es-ES" dirty="0"/>
          </a:p>
        </p:txBody>
      </p:sp>
      <p:sp>
        <p:nvSpPr>
          <p:cNvPr id="5" name="CuadroTexto 4">
            <a:extLst>
              <a:ext uri="{FF2B5EF4-FFF2-40B4-BE49-F238E27FC236}">
                <a16:creationId xmlns:a16="http://schemas.microsoft.com/office/drawing/2014/main" id="{667F55C6-B797-4C7F-BF0E-D78F528D71F6}"/>
              </a:ext>
            </a:extLst>
          </p:cNvPr>
          <p:cNvSpPr txBox="1"/>
          <p:nvPr/>
        </p:nvSpPr>
        <p:spPr>
          <a:xfrm>
            <a:off x="1145219" y="914400"/>
            <a:ext cx="10076155" cy="1169551"/>
          </a:xfrm>
          <a:prstGeom prst="rect">
            <a:avLst/>
          </a:prstGeom>
          <a:noFill/>
        </p:spPr>
        <p:txBody>
          <a:bodyPr wrap="square">
            <a:spAutoFit/>
          </a:bodyPr>
          <a:lstStyle/>
          <a:p>
            <a:pPr marL="395478" indent="-285750">
              <a:buFont typeface="Wingdings" panose="05000000000000000000" pitchFamily="2" charset="2"/>
              <a:buChar char="Ø"/>
              <a:defRPr/>
            </a:pPr>
            <a:endParaRPr lang="es-ES" sz="1400" dirty="0"/>
          </a:p>
          <a:p>
            <a:pPr marL="395478" indent="-285750">
              <a:buFont typeface="Wingdings" panose="05000000000000000000" pitchFamily="2" charset="2"/>
              <a:buChar char="Ø"/>
              <a:defRPr/>
            </a:pPr>
            <a:endParaRPr lang="es-PE" sz="1400" dirty="0"/>
          </a:p>
          <a:p>
            <a:pPr marL="395478" indent="-285750">
              <a:buFont typeface="Wingdings" panose="05000000000000000000" pitchFamily="2" charset="2"/>
              <a:buChar char="Ø"/>
              <a:defRPr/>
            </a:pPr>
            <a:endParaRPr lang="es-PE" sz="1400" dirty="0"/>
          </a:p>
          <a:p>
            <a:pPr marL="395478" indent="-285750">
              <a:buFont typeface="Wingdings" panose="05000000000000000000" pitchFamily="2" charset="2"/>
              <a:buChar char="Ø"/>
              <a:defRPr/>
            </a:pPr>
            <a:endParaRPr lang="es-PE" sz="1400" dirty="0"/>
          </a:p>
          <a:p>
            <a:pPr marL="395478" indent="-285750">
              <a:buFont typeface="Wingdings" panose="05000000000000000000" pitchFamily="2" charset="2"/>
              <a:buChar char="Ø"/>
              <a:defRPr/>
            </a:pPr>
            <a:endParaRPr lang="es-PE" sz="1400" dirty="0"/>
          </a:p>
        </p:txBody>
      </p:sp>
      <p:graphicFrame>
        <p:nvGraphicFramePr>
          <p:cNvPr id="2" name="Tabla 2">
            <a:extLst>
              <a:ext uri="{FF2B5EF4-FFF2-40B4-BE49-F238E27FC236}">
                <a16:creationId xmlns:a16="http://schemas.microsoft.com/office/drawing/2014/main" id="{2553A1B0-501A-477F-9AF9-7340E07BBF21}"/>
              </a:ext>
            </a:extLst>
          </p:cNvPr>
          <p:cNvGraphicFramePr>
            <a:graphicFrameLocks noGrp="1"/>
          </p:cNvGraphicFramePr>
          <p:nvPr>
            <p:extLst>
              <p:ext uri="{D42A27DB-BD31-4B8C-83A1-F6EECF244321}">
                <p14:modId xmlns:p14="http://schemas.microsoft.com/office/powerpoint/2010/main" val="2497283901"/>
              </p:ext>
            </p:extLst>
          </p:nvPr>
        </p:nvGraphicFramePr>
        <p:xfrm>
          <a:off x="1349406" y="719666"/>
          <a:ext cx="9250536" cy="4601035"/>
        </p:xfrm>
        <a:graphic>
          <a:graphicData uri="http://schemas.openxmlformats.org/drawingml/2006/table">
            <a:tbl>
              <a:tblPr firstRow="1" bandRow="1">
                <a:tableStyleId>{5C22544A-7EE6-4342-B048-85BDC9FD1C3A}</a:tableStyleId>
              </a:tblPr>
              <a:tblGrid>
                <a:gridCol w="2312634">
                  <a:extLst>
                    <a:ext uri="{9D8B030D-6E8A-4147-A177-3AD203B41FA5}">
                      <a16:colId xmlns:a16="http://schemas.microsoft.com/office/drawing/2014/main" val="2791633731"/>
                    </a:ext>
                  </a:extLst>
                </a:gridCol>
                <a:gridCol w="2312634">
                  <a:extLst>
                    <a:ext uri="{9D8B030D-6E8A-4147-A177-3AD203B41FA5}">
                      <a16:colId xmlns:a16="http://schemas.microsoft.com/office/drawing/2014/main" val="2800808302"/>
                    </a:ext>
                  </a:extLst>
                </a:gridCol>
                <a:gridCol w="2312634">
                  <a:extLst>
                    <a:ext uri="{9D8B030D-6E8A-4147-A177-3AD203B41FA5}">
                      <a16:colId xmlns:a16="http://schemas.microsoft.com/office/drawing/2014/main" val="4157021174"/>
                    </a:ext>
                  </a:extLst>
                </a:gridCol>
                <a:gridCol w="2312634">
                  <a:extLst>
                    <a:ext uri="{9D8B030D-6E8A-4147-A177-3AD203B41FA5}">
                      <a16:colId xmlns:a16="http://schemas.microsoft.com/office/drawing/2014/main" val="4258263461"/>
                    </a:ext>
                  </a:extLst>
                </a:gridCol>
              </a:tblGrid>
              <a:tr h="425553">
                <a:tc>
                  <a:txBody>
                    <a:bodyPr/>
                    <a:lstStyle/>
                    <a:p>
                      <a:endParaRPr lang="es-PE" sz="1400" dirty="0"/>
                    </a:p>
                  </a:txBody>
                  <a:tcPr/>
                </a:tc>
                <a:tc>
                  <a:txBody>
                    <a:bodyPr/>
                    <a:lstStyle/>
                    <a:p>
                      <a:r>
                        <a:rPr lang="es-ES" sz="1400" dirty="0"/>
                        <a:t>Cordero Bernal</a:t>
                      </a:r>
                      <a:endParaRPr lang="es-PE" sz="1400" dirty="0"/>
                    </a:p>
                  </a:txBody>
                  <a:tcPr/>
                </a:tc>
                <a:tc>
                  <a:txBody>
                    <a:bodyPr/>
                    <a:lstStyle/>
                    <a:p>
                      <a:r>
                        <a:rPr lang="es-ES" sz="1400" dirty="0"/>
                        <a:t>Bendezú </a:t>
                      </a:r>
                      <a:r>
                        <a:rPr lang="es-ES" sz="1400" dirty="0" err="1"/>
                        <a:t>Tuncar</a:t>
                      </a:r>
                      <a:r>
                        <a:rPr lang="es-ES" sz="1400" dirty="0"/>
                        <a:t> </a:t>
                      </a:r>
                      <a:endParaRPr lang="es-PE" sz="1400" dirty="0"/>
                    </a:p>
                  </a:txBody>
                  <a:tcPr/>
                </a:tc>
                <a:tc>
                  <a:txBody>
                    <a:bodyPr/>
                    <a:lstStyle/>
                    <a:p>
                      <a:r>
                        <a:rPr lang="es-ES" sz="1400" dirty="0" err="1"/>
                        <a:t>Cajahuanca</a:t>
                      </a:r>
                      <a:r>
                        <a:rPr lang="es-ES" sz="1400" dirty="0"/>
                        <a:t> Vásquez</a:t>
                      </a:r>
                      <a:endParaRPr lang="es-PE" sz="1400" dirty="0"/>
                    </a:p>
                  </a:txBody>
                  <a:tcPr/>
                </a:tc>
                <a:extLst>
                  <a:ext uri="{0D108BD9-81ED-4DB2-BD59-A6C34878D82A}">
                    <a16:rowId xmlns:a16="http://schemas.microsoft.com/office/drawing/2014/main" val="3961740791"/>
                  </a:ext>
                </a:extLst>
              </a:tr>
              <a:tr h="390235">
                <a:tc>
                  <a:txBody>
                    <a:bodyPr/>
                    <a:lstStyle/>
                    <a:p>
                      <a:r>
                        <a:rPr lang="es-ES" sz="1400" dirty="0"/>
                        <a:t>Fecha de los hechos</a:t>
                      </a:r>
                    </a:p>
                  </a:txBody>
                  <a:tcPr/>
                </a:tc>
                <a:tc>
                  <a:txBody>
                    <a:bodyPr/>
                    <a:lstStyle/>
                    <a:p>
                      <a:r>
                        <a:rPr lang="es-ES" sz="1400" dirty="0"/>
                        <a:t>Junio de 1995</a:t>
                      </a:r>
                      <a:endParaRPr lang="es-PE" sz="1400" dirty="0"/>
                    </a:p>
                  </a:txBody>
                  <a:tcPr/>
                </a:tc>
                <a:tc>
                  <a:txBody>
                    <a:bodyPr/>
                    <a:lstStyle/>
                    <a:p>
                      <a:r>
                        <a:rPr lang="es-ES" sz="1400" dirty="0"/>
                        <a:t>Marzo de 1996</a:t>
                      </a:r>
                      <a:endParaRPr lang="es-PE" sz="1400" dirty="0"/>
                    </a:p>
                  </a:txBody>
                  <a:tcPr/>
                </a:tc>
                <a:tc>
                  <a:txBody>
                    <a:bodyPr/>
                    <a:lstStyle/>
                    <a:p>
                      <a:r>
                        <a:rPr lang="es-ES" sz="1400" dirty="0"/>
                        <a:t>Julio de 1995</a:t>
                      </a:r>
                      <a:endParaRPr lang="es-PE" sz="1400" dirty="0"/>
                    </a:p>
                  </a:txBody>
                  <a:tcPr/>
                </a:tc>
                <a:extLst>
                  <a:ext uri="{0D108BD9-81ED-4DB2-BD59-A6C34878D82A}">
                    <a16:rowId xmlns:a16="http://schemas.microsoft.com/office/drawing/2014/main" val="2653707774"/>
                  </a:ext>
                </a:extLst>
              </a:tr>
              <a:tr h="355107">
                <a:tc>
                  <a:txBody>
                    <a:bodyPr/>
                    <a:lstStyle/>
                    <a:p>
                      <a:r>
                        <a:rPr lang="es-ES" sz="1400" dirty="0"/>
                        <a:t>Petición inicial</a:t>
                      </a:r>
                    </a:p>
                  </a:txBody>
                  <a:tcPr/>
                </a:tc>
                <a:tc>
                  <a:txBody>
                    <a:bodyPr/>
                    <a:lstStyle/>
                    <a:p>
                      <a:r>
                        <a:rPr lang="es-ES" sz="1400" dirty="0"/>
                        <a:t>11 de noviembre de 1998</a:t>
                      </a:r>
                      <a:endParaRPr lang="es-PE" sz="1400" dirty="0"/>
                    </a:p>
                  </a:txBody>
                  <a:tcPr/>
                </a:tc>
                <a:tc>
                  <a:txBody>
                    <a:bodyPr/>
                    <a:lstStyle/>
                    <a:p>
                      <a:r>
                        <a:rPr lang="es-ES" sz="1400" dirty="0"/>
                        <a:t>22 de octubre de 1999</a:t>
                      </a:r>
                      <a:endParaRPr lang="es-PE" sz="1400" dirty="0"/>
                    </a:p>
                  </a:txBody>
                  <a:tcPr/>
                </a:tc>
                <a:tc>
                  <a:txBody>
                    <a:bodyPr/>
                    <a:lstStyle/>
                    <a:p>
                      <a:r>
                        <a:rPr lang="es-ES" sz="1400" dirty="0"/>
                        <a:t>24 de diciembre de 1998</a:t>
                      </a:r>
                    </a:p>
                  </a:txBody>
                  <a:tcPr/>
                </a:tc>
                <a:extLst>
                  <a:ext uri="{0D108BD9-81ED-4DB2-BD59-A6C34878D82A}">
                    <a16:rowId xmlns:a16="http://schemas.microsoft.com/office/drawing/2014/main" val="2283780713"/>
                  </a:ext>
                </a:extLst>
              </a:tr>
              <a:tr h="399495">
                <a:tc>
                  <a:txBody>
                    <a:bodyPr/>
                    <a:lstStyle/>
                    <a:p>
                      <a:r>
                        <a:rPr lang="es-ES" sz="1400" dirty="0"/>
                        <a:t>Informe de Admisibilidad</a:t>
                      </a:r>
                    </a:p>
                  </a:txBody>
                  <a:tcPr/>
                </a:tc>
                <a:tc>
                  <a:txBody>
                    <a:bodyPr/>
                    <a:lstStyle/>
                    <a:p>
                      <a:r>
                        <a:rPr lang="es-ES" sz="1400" dirty="0"/>
                        <a:t>22 de julio de 2011</a:t>
                      </a:r>
                      <a:endParaRPr lang="es-PE" sz="14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t>9 de noviembre de 2019</a:t>
                      </a:r>
                      <a:endParaRPr lang="es-PE" sz="1400" dirty="0"/>
                    </a:p>
                    <a:p>
                      <a:endParaRPr lang="es-PE" sz="1400" dirty="0"/>
                    </a:p>
                  </a:txBody>
                  <a:tcPr/>
                </a:tc>
                <a:tc rowSpan="2">
                  <a:txBody>
                    <a:bodyPr/>
                    <a:lstStyle/>
                    <a:p>
                      <a:endParaRPr lang="es-ES" sz="1400" dirty="0"/>
                    </a:p>
                    <a:p>
                      <a:r>
                        <a:rPr lang="es-ES" sz="1400" dirty="0"/>
                        <a:t>2 de julio de 2020</a:t>
                      </a:r>
                    </a:p>
                  </a:txBody>
                  <a:tcPr/>
                </a:tc>
                <a:extLst>
                  <a:ext uri="{0D108BD9-81ED-4DB2-BD59-A6C34878D82A}">
                    <a16:rowId xmlns:a16="http://schemas.microsoft.com/office/drawing/2014/main" val="3843644676"/>
                  </a:ext>
                </a:extLst>
              </a:tr>
              <a:tr h="0">
                <a:tc>
                  <a:txBody>
                    <a:bodyPr/>
                    <a:lstStyle/>
                    <a:p>
                      <a:r>
                        <a:rPr lang="es-ES" sz="1400" dirty="0"/>
                        <a:t>Informe de Fondo</a:t>
                      </a:r>
                    </a:p>
                  </a:txBody>
                  <a:tcPr/>
                </a:tc>
                <a:tc>
                  <a:txBody>
                    <a:bodyPr/>
                    <a:lstStyle/>
                    <a:p>
                      <a:r>
                        <a:rPr lang="es-ES" sz="1400" dirty="0"/>
                        <a:t>5 de octubre de 2018</a:t>
                      </a:r>
                      <a:endParaRPr lang="es-PE" sz="1400" dirty="0"/>
                    </a:p>
                  </a:txBody>
                  <a:tcPr/>
                </a:tc>
                <a:tc vMerge="1">
                  <a:txBody>
                    <a:bodyPr/>
                    <a:lstStyle/>
                    <a:p>
                      <a:r>
                        <a:rPr lang="es-ES" sz="1400" dirty="0"/>
                        <a:t>9 de noviembre de 2019</a:t>
                      </a:r>
                      <a:endParaRPr lang="es-PE" sz="1400" dirty="0"/>
                    </a:p>
                  </a:txBody>
                  <a:tcPr/>
                </a:tc>
                <a:tc vMerge="1">
                  <a:txBody>
                    <a:bodyPr/>
                    <a:lstStyle/>
                    <a:p>
                      <a:r>
                        <a:rPr lang="es-ES" sz="1400" dirty="0"/>
                        <a:t>2 de julio de 2020</a:t>
                      </a:r>
                    </a:p>
                  </a:txBody>
                  <a:tcPr/>
                </a:tc>
                <a:extLst>
                  <a:ext uri="{0D108BD9-81ED-4DB2-BD59-A6C34878D82A}">
                    <a16:rowId xmlns:a16="http://schemas.microsoft.com/office/drawing/2014/main" val="2259189092"/>
                  </a:ext>
                </a:extLst>
              </a:tr>
              <a:tr h="372862">
                <a:tc>
                  <a:txBody>
                    <a:bodyPr/>
                    <a:lstStyle/>
                    <a:p>
                      <a:r>
                        <a:rPr lang="es-ES" sz="1400" dirty="0"/>
                        <a:t>Sometimiento a la Corte</a:t>
                      </a:r>
                    </a:p>
                  </a:txBody>
                  <a:tcPr/>
                </a:tc>
                <a:tc>
                  <a:txBody>
                    <a:bodyPr/>
                    <a:lstStyle/>
                    <a:p>
                      <a:r>
                        <a:rPr lang="es-ES" sz="1400" dirty="0"/>
                        <a:t>16 de agosto de 2019</a:t>
                      </a:r>
                      <a:endParaRPr lang="es-PE" sz="1400" dirty="0"/>
                    </a:p>
                  </a:txBody>
                  <a:tcPr/>
                </a:tc>
                <a:tc>
                  <a:txBody>
                    <a:bodyPr/>
                    <a:lstStyle/>
                    <a:p>
                      <a:r>
                        <a:rPr lang="es-ES" sz="1400" dirty="0"/>
                        <a:t>20 de agosto de 2021</a:t>
                      </a:r>
                      <a:endParaRPr lang="es-PE" sz="1400" dirty="0"/>
                    </a:p>
                  </a:txBody>
                  <a:tcPr/>
                </a:tc>
                <a:tc>
                  <a:txBody>
                    <a:bodyPr/>
                    <a:lstStyle/>
                    <a:p>
                      <a:r>
                        <a:rPr lang="es-ES" sz="1400" dirty="0"/>
                        <a:t>12 de mayo de 2021</a:t>
                      </a:r>
                    </a:p>
                  </a:txBody>
                  <a:tcPr/>
                </a:tc>
                <a:extLst>
                  <a:ext uri="{0D108BD9-81ED-4DB2-BD59-A6C34878D82A}">
                    <a16:rowId xmlns:a16="http://schemas.microsoft.com/office/drawing/2014/main" val="10432863"/>
                  </a:ext>
                </a:extLst>
              </a:tr>
              <a:tr h="417251">
                <a:tc>
                  <a:txBody>
                    <a:bodyPr/>
                    <a:lstStyle/>
                    <a:p>
                      <a:r>
                        <a:rPr lang="es-ES" sz="1400" dirty="0"/>
                        <a:t>Escrito de Contestación</a:t>
                      </a:r>
                    </a:p>
                  </a:txBody>
                  <a:tcPr/>
                </a:tc>
                <a:tc>
                  <a:txBody>
                    <a:bodyPr/>
                    <a:lstStyle/>
                    <a:p>
                      <a:r>
                        <a:rPr lang="es-ES" sz="1400" dirty="0"/>
                        <a:t>5 de febrero de 2020</a:t>
                      </a:r>
                      <a:endParaRPr lang="es-PE" sz="1400" dirty="0"/>
                    </a:p>
                  </a:txBody>
                  <a:tcPr/>
                </a:tc>
                <a:tc>
                  <a:txBody>
                    <a:bodyPr/>
                    <a:lstStyle/>
                    <a:p>
                      <a:r>
                        <a:rPr lang="es-ES" sz="1400" dirty="0"/>
                        <a:t>7 de febrero de 2022</a:t>
                      </a:r>
                      <a:endParaRPr lang="es-PE" sz="1400" dirty="0"/>
                    </a:p>
                  </a:txBody>
                  <a:tcPr/>
                </a:tc>
                <a:tc>
                  <a:txBody>
                    <a:bodyPr/>
                    <a:lstStyle/>
                    <a:p>
                      <a:r>
                        <a:rPr lang="es-ES" sz="1400" dirty="0"/>
                        <a:t>16 de noviembre de 2021</a:t>
                      </a:r>
                    </a:p>
                  </a:txBody>
                  <a:tcPr/>
                </a:tc>
                <a:extLst>
                  <a:ext uri="{0D108BD9-81ED-4DB2-BD59-A6C34878D82A}">
                    <a16:rowId xmlns:a16="http://schemas.microsoft.com/office/drawing/2014/main" val="708718362"/>
                  </a:ext>
                </a:extLst>
              </a:tr>
              <a:tr h="337351">
                <a:tc>
                  <a:txBody>
                    <a:bodyPr/>
                    <a:lstStyle/>
                    <a:p>
                      <a:r>
                        <a:rPr lang="es-ES" sz="1400" dirty="0"/>
                        <a:t>Audiencia</a:t>
                      </a:r>
                    </a:p>
                  </a:txBody>
                  <a:tcPr/>
                </a:tc>
                <a:tc>
                  <a:txBody>
                    <a:bodyPr/>
                    <a:lstStyle/>
                    <a:p>
                      <a:r>
                        <a:rPr lang="es-ES" sz="1400" dirty="0"/>
                        <a:t>------</a:t>
                      </a:r>
                      <a:endParaRPr lang="es-PE" sz="1400" dirty="0"/>
                    </a:p>
                  </a:txBody>
                  <a:tcPr/>
                </a:tc>
                <a:tc>
                  <a:txBody>
                    <a:bodyPr/>
                    <a:lstStyle/>
                    <a:p>
                      <a:r>
                        <a:rPr lang="es-ES" sz="1400" dirty="0"/>
                        <a:t>21 de abril de 2023</a:t>
                      </a:r>
                      <a:endParaRPr lang="es-PE" sz="1400" dirty="0"/>
                    </a:p>
                  </a:txBody>
                  <a:tcPr/>
                </a:tc>
                <a:tc>
                  <a:txBody>
                    <a:bodyPr/>
                    <a:lstStyle/>
                    <a:p>
                      <a:r>
                        <a:rPr lang="es-ES" sz="1400" dirty="0"/>
                        <a:t>6 de febrero de 2023</a:t>
                      </a:r>
                    </a:p>
                  </a:txBody>
                  <a:tcPr/>
                </a:tc>
                <a:extLst>
                  <a:ext uri="{0D108BD9-81ED-4DB2-BD59-A6C34878D82A}">
                    <a16:rowId xmlns:a16="http://schemas.microsoft.com/office/drawing/2014/main" val="960108378"/>
                  </a:ext>
                </a:extLst>
              </a:tr>
              <a:tr h="346229">
                <a:tc>
                  <a:txBody>
                    <a:bodyPr/>
                    <a:lstStyle/>
                    <a:p>
                      <a:r>
                        <a:rPr lang="es-ES" sz="1400" dirty="0"/>
                        <a:t>Sentencia</a:t>
                      </a:r>
                    </a:p>
                  </a:txBody>
                  <a:tcPr/>
                </a:tc>
                <a:tc>
                  <a:txBody>
                    <a:bodyPr/>
                    <a:lstStyle/>
                    <a:p>
                      <a:r>
                        <a:rPr lang="es-ES" sz="1400" dirty="0"/>
                        <a:t>16 de febrero de 2021</a:t>
                      </a:r>
                      <a:endParaRPr lang="es-PE" sz="1400" dirty="0"/>
                    </a:p>
                  </a:txBody>
                  <a:tcPr/>
                </a:tc>
                <a:tc>
                  <a:txBody>
                    <a:bodyPr/>
                    <a:lstStyle/>
                    <a:p>
                      <a:r>
                        <a:rPr lang="es-ES" sz="1400" dirty="0"/>
                        <a:t>29 de agosto de 2023</a:t>
                      </a:r>
                      <a:endParaRPr lang="es-PE" sz="1400" dirty="0"/>
                    </a:p>
                  </a:txBody>
                  <a:tcPr/>
                </a:tc>
                <a:tc>
                  <a:txBody>
                    <a:bodyPr/>
                    <a:lstStyle/>
                    <a:p>
                      <a:r>
                        <a:rPr lang="es-ES" sz="1400" dirty="0"/>
                        <a:t>27 de noviembre de 2023</a:t>
                      </a:r>
                    </a:p>
                  </a:txBody>
                  <a:tcPr/>
                </a:tc>
                <a:extLst>
                  <a:ext uri="{0D108BD9-81ED-4DB2-BD59-A6C34878D82A}">
                    <a16:rowId xmlns:a16="http://schemas.microsoft.com/office/drawing/2014/main" val="1219648499"/>
                  </a:ext>
                </a:extLst>
              </a:tr>
              <a:tr h="390618">
                <a:tc>
                  <a:txBody>
                    <a:bodyPr/>
                    <a:lstStyle/>
                    <a:p>
                      <a:r>
                        <a:rPr lang="es-ES" sz="1400" dirty="0"/>
                        <a:t>Notificación</a:t>
                      </a:r>
                    </a:p>
                  </a:txBody>
                  <a:tcPr/>
                </a:tc>
                <a:tc>
                  <a:txBody>
                    <a:bodyPr/>
                    <a:lstStyle/>
                    <a:p>
                      <a:r>
                        <a:rPr lang="es-ES" sz="1400" dirty="0"/>
                        <a:t>26 de marzo de 2021</a:t>
                      </a:r>
                      <a:endParaRPr lang="es-PE" sz="1400" dirty="0"/>
                    </a:p>
                  </a:txBody>
                  <a:tcPr/>
                </a:tc>
                <a:tc>
                  <a:txBody>
                    <a:bodyPr/>
                    <a:lstStyle/>
                    <a:p>
                      <a:r>
                        <a:rPr lang="es-ES" sz="1400" dirty="0"/>
                        <a:t>6 de octubre de 2023</a:t>
                      </a:r>
                      <a:endParaRPr lang="es-PE" sz="1400" dirty="0"/>
                    </a:p>
                  </a:txBody>
                  <a:tcPr/>
                </a:tc>
                <a:tc>
                  <a:txBody>
                    <a:bodyPr/>
                    <a:lstStyle/>
                    <a:p>
                      <a:r>
                        <a:rPr lang="es-ES" sz="1400" dirty="0"/>
                        <a:t>18 de enero de 2024</a:t>
                      </a:r>
                    </a:p>
                  </a:txBody>
                  <a:tcPr/>
                </a:tc>
                <a:extLst>
                  <a:ext uri="{0D108BD9-81ED-4DB2-BD59-A6C34878D82A}">
                    <a16:rowId xmlns:a16="http://schemas.microsoft.com/office/drawing/2014/main" val="1852194082"/>
                  </a:ext>
                </a:extLst>
              </a:tr>
              <a:tr h="834309">
                <a:tc>
                  <a:txBody>
                    <a:bodyPr/>
                    <a:lstStyle/>
                    <a:p>
                      <a:r>
                        <a:rPr lang="es-ES" sz="1400" dirty="0"/>
                        <a:t>TIEMPO TOTAL </a:t>
                      </a:r>
                    </a:p>
                    <a:p>
                      <a:r>
                        <a:rPr lang="es-ES" sz="1400" dirty="0"/>
                        <a:t>Hechos a Notificación:</a:t>
                      </a:r>
                    </a:p>
                    <a:p>
                      <a:r>
                        <a:rPr lang="es-ES" sz="1400" dirty="0"/>
                        <a:t>Petición a Sentencia:</a:t>
                      </a:r>
                    </a:p>
                  </a:txBody>
                  <a:tcPr/>
                </a:tc>
                <a:tc>
                  <a:txBody>
                    <a:bodyPr/>
                    <a:lstStyle/>
                    <a:p>
                      <a:endParaRPr lang="es-ES" sz="1400" dirty="0"/>
                    </a:p>
                    <a:p>
                      <a:r>
                        <a:rPr lang="es-PE" sz="1400" dirty="0"/>
                        <a:t>25 años y 9 meses</a:t>
                      </a:r>
                    </a:p>
                    <a:p>
                      <a:r>
                        <a:rPr lang="es-PE" sz="1400" dirty="0"/>
                        <a:t>22 años y 3 meses</a:t>
                      </a:r>
                    </a:p>
                  </a:txBody>
                  <a:tcPr/>
                </a:tc>
                <a:tc>
                  <a:txBody>
                    <a:bodyPr/>
                    <a:lstStyle/>
                    <a:p>
                      <a:endParaRPr lang="es-ES" sz="1400" dirty="0"/>
                    </a:p>
                    <a:p>
                      <a:r>
                        <a:rPr lang="es-PE" sz="1400" dirty="0"/>
                        <a:t>25 años y 7 meses</a:t>
                      </a:r>
                    </a:p>
                    <a:p>
                      <a:r>
                        <a:rPr lang="es-PE" sz="1400" dirty="0"/>
                        <a:t>23 años y 10 meses</a:t>
                      </a:r>
                    </a:p>
                  </a:txBody>
                  <a:tcPr/>
                </a:tc>
                <a:tc>
                  <a:txBody>
                    <a:bodyPr/>
                    <a:lstStyle/>
                    <a:p>
                      <a:endParaRPr lang="es-ES" sz="1400" dirty="0"/>
                    </a:p>
                    <a:p>
                      <a:r>
                        <a:rPr lang="es-ES" sz="1400" dirty="0"/>
                        <a:t>28 años y 6 meses</a:t>
                      </a:r>
                    </a:p>
                    <a:p>
                      <a:r>
                        <a:rPr lang="es-ES" sz="1400" dirty="0"/>
                        <a:t>24 años y 11 meses</a:t>
                      </a:r>
                    </a:p>
                  </a:txBody>
                  <a:tcPr/>
                </a:tc>
                <a:extLst>
                  <a:ext uri="{0D108BD9-81ED-4DB2-BD59-A6C34878D82A}">
                    <a16:rowId xmlns:a16="http://schemas.microsoft.com/office/drawing/2014/main" val="3432596070"/>
                  </a:ext>
                </a:extLst>
              </a:tr>
            </a:tbl>
          </a:graphicData>
        </a:graphic>
      </p:graphicFrame>
    </p:spTree>
    <p:extLst>
      <p:ext uri="{BB962C8B-B14F-4D97-AF65-F5344CB8AC3E}">
        <p14:creationId xmlns:p14="http://schemas.microsoft.com/office/powerpoint/2010/main" val="244371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AD8A0EE-2D3A-0DEB-57F0-6CF2F663C1AF}"/>
              </a:ext>
            </a:extLst>
          </p:cNvPr>
          <p:cNvSpPr>
            <a:spLocks noGrp="1"/>
          </p:cNvSpPr>
          <p:nvPr>
            <p:ph type="title"/>
          </p:nvPr>
        </p:nvSpPr>
        <p:spPr>
          <a:xfrm>
            <a:off x="1024569" y="982132"/>
            <a:ext cx="10157551" cy="1303867"/>
          </a:xfrm>
        </p:spPr>
        <p:txBody>
          <a:bodyPr/>
          <a:lstStyle/>
          <a:p>
            <a:pPr marL="0" indent="0"/>
            <a:r>
              <a:rPr lang="es-ES" sz="2800" b="1" dirty="0">
                <a:latin typeface="Garamond" panose="02020502050306020203" pitchFamily="18" charset="0"/>
              </a:rPr>
              <a:t>Como implementar y mejorar la Defensa Jurídica del Estado</a:t>
            </a:r>
            <a:br>
              <a:rPr lang="es-ES" sz="2800" b="1" dirty="0">
                <a:latin typeface="Garamond" panose="02020502050306020203" pitchFamily="18" charset="0"/>
              </a:rPr>
            </a:br>
            <a:r>
              <a:rPr lang="es-ES" sz="2800" b="1" dirty="0">
                <a:latin typeface="Garamond" panose="02020502050306020203" pitchFamily="18" charset="0"/>
              </a:rPr>
              <a:t>Ideas generales </a:t>
            </a:r>
            <a:endParaRPr lang="es-CR" sz="2800" dirty="0">
              <a:latin typeface="Garamond" panose="02020502050306020203" pitchFamily="18" charset="0"/>
            </a:endParaRPr>
          </a:p>
        </p:txBody>
      </p:sp>
      <p:sp>
        <p:nvSpPr>
          <p:cNvPr id="5" name="Marcador de contenido 4">
            <a:extLst>
              <a:ext uri="{FF2B5EF4-FFF2-40B4-BE49-F238E27FC236}">
                <a16:creationId xmlns:a16="http://schemas.microsoft.com/office/drawing/2014/main" id="{ECD073DA-EC8D-5B87-8C9C-DE456BEFC504}"/>
              </a:ext>
            </a:extLst>
          </p:cNvPr>
          <p:cNvSpPr>
            <a:spLocks noGrp="1"/>
          </p:cNvSpPr>
          <p:nvPr>
            <p:ph idx="1"/>
          </p:nvPr>
        </p:nvSpPr>
        <p:spPr/>
        <p:txBody>
          <a:bodyPr/>
          <a:lstStyle/>
          <a:p>
            <a:pPr marL="342900" indent="-342900">
              <a:buFont typeface="Wingdings" panose="05000000000000000000" pitchFamily="2" charset="2"/>
              <a:buChar char="Ø"/>
            </a:pPr>
            <a:r>
              <a:rPr lang="es-ES" sz="1800" dirty="0">
                <a:solidFill>
                  <a:schemeClr val="tx1"/>
                </a:solidFill>
                <a:latin typeface="Garamond" panose="02020404030301010803" pitchFamily="18" charset="0"/>
              </a:rPr>
              <a:t>Planificación</a:t>
            </a:r>
            <a:r>
              <a:rPr lang="es-ES" sz="1800" dirty="0">
                <a:latin typeface="Garamond" panose="02020404030301010803" pitchFamily="18" charset="0"/>
              </a:rPr>
              <a:t> – organización (multiplicidad de peticiones/casos/MC/MP/</a:t>
            </a:r>
            <a:r>
              <a:rPr lang="es-ES" dirty="0">
                <a:latin typeface="Garamond" panose="02020404030301010803" pitchFamily="18" charset="0"/>
              </a:rPr>
              <a:t>ASA/</a:t>
            </a:r>
            <a:r>
              <a:rPr lang="es-ES" dirty="0" err="1">
                <a:latin typeface="Garamond" panose="02020404030301010803" pitchFamily="18" charset="0"/>
              </a:rPr>
              <a:t>Inf</a:t>
            </a:r>
            <a:r>
              <a:rPr lang="es-ES" dirty="0">
                <a:latin typeface="Garamond" panose="02020404030301010803" pitchFamily="18" charset="0"/>
              </a:rPr>
              <a:t> art 50/casos tramite Corte IDH/</a:t>
            </a:r>
            <a:r>
              <a:rPr lang="es-ES" sz="1800" dirty="0">
                <a:latin typeface="Garamond" panose="02020404030301010803" pitchFamily="18" charset="0"/>
              </a:rPr>
              <a:t>supervisión, plazos)</a:t>
            </a:r>
          </a:p>
          <a:p>
            <a:pPr marL="342900" indent="-342900">
              <a:buFont typeface="Wingdings" panose="05000000000000000000" pitchFamily="2" charset="2"/>
              <a:buChar char="Ø"/>
            </a:pPr>
            <a:r>
              <a:rPr lang="es-ES" sz="1800" dirty="0">
                <a:latin typeface="Garamond" panose="02020502050306020203" pitchFamily="18" charset="0"/>
              </a:rPr>
              <a:t>Responsabilidad – compromiso (procesos largos)</a:t>
            </a:r>
          </a:p>
          <a:p>
            <a:pPr marL="342900" indent="-342900">
              <a:buFont typeface="Wingdings" panose="05000000000000000000" pitchFamily="2" charset="2"/>
              <a:buChar char="Ø"/>
            </a:pPr>
            <a:r>
              <a:rPr lang="es-ES" sz="1800" dirty="0">
                <a:latin typeface="Garamond" panose="02020502050306020203" pitchFamily="18" charset="0"/>
              </a:rPr>
              <a:t>Defensa de intereses del Estado (no gobierno, instituciones)</a:t>
            </a:r>
          </a:p>
          <a:p>
            <a:pPr marL="342900" indent="-342900">
              <a:buFont typeface="Wingdings" panose="05000000000000000000" pitchFamily="2" charset="2"/>
              <a:buChar char="Ø"/>
            </a:pPr>
            <a:r>
              <a:rPr lang="es-ES" sz="1800" dirty="0">
                <a:latin typeface="Garamond" panose="02020502050306020203" pitchFamily="18" charset="0"/>
              </a:rPr>
              <a:t>Autonomía – independencia en la línea de defensa jurídica </a:t>
            </a:r>
          </a:p>
          <a:p>
            <a:pPr marL="342900" indent="-342900">
              <a:buFont typeface="Wingdings" panose="05000000000000000000" pitchFamily="2" charset="2"/>
              <a:buChar char="Ø"/>
            </a:pPr>
            <a:r>
              <a:rPr lang="es-ES" sz="1800" dirty="0">
                <a:latin typeface="Garamond" panose="02020502050306020203" pitchFamily="18" charset="0"/>
              </a:rPr>
              <a:t>Defensa técnica/especializada  (análisis minucioso del expediente)</a:t>
            </a:r>
          </a:p>
          <a:p>
            <a:pPr marL="342900" indent="-342900" eaLnBrk="1" hangingPunct="1">
              <a:buFont typeface="Wingdings" panose="05000000000000000000" pitchFamily="2" charset="2"/>
              <a:buChar char="Ø"/>
            </a:pPr>
            <a:r>
              <a:rPr lang="es-ES" sz="1800" dirty="0">
                <a:solidFill>
                  <a:schemeClr val="tx1"/>
                </a:solidFill>
                <a:latin typeface="Garamond" panose="02020502050306020203" pitchFamily="18" charset="0"/>
              </a:rPr>
              <a:t>Estabilidad </a:t>
            </a:r>
            <a:r>
              <a:rPr lang="es-ES" sz="1800" dirty="0">
                <a:latin typeface="Garamond" panose="02020502050306020203" pitchFamily="18" charset="0"/>
              </a:rPr>
              <a:t>del equipo (duración de los casos)</a:t>
            </a:r>
          </a:p>
          <a:p>
            <a:pPr marL="342900" indent="-342900" eaLnBrk="1" hangingPunct="1">
              <a:buFont typeface="Wingdings" panose="05000000000000000000" pitchFamily="2" charset="2"/>
              <a:buChar char="Ø"/>
            </a:pPr>
            <a:r>
              <a:rPr lang="es-ES" sz="1800" dirty="0">
                <a:latin typeface="Garamond" panose="02020502050306020203" pitchFamily="18" charset="0"/>
              </a:rPr>
              <a:t>Trabajo en equipo/grupos especializados</a:t>
            </a:r>
          </a:p>
          <a:p>
            <a:pPr marL="342900" indent="-342900" eaLnBrk="1" hangingPunct="1">
              <a:buFont typeface="Wingdings" panose="05000000000000000000" pitchFamily="2" charset="2"/>
              <a:buChar char="Ø"/>
            </a:pPr>
            <a:r>
              <a:rPr lang="es-ES" sz="1800" dirty="0">
                <a:latin typeface="Garamond" panose="02020502050306020203" pitchFamily="18" charset="0"/>
              </a:rPr>
              <a:t>Ética – no impunidad – respeto presuntas víctimas/representantes </a:t>
            </a:r>
          </a:p>
          <a:p>
            <a:endParaRPr lang="es-CR" dirty="0"/>
          </a:p>
        </p:txBody>
      </p:sp>
    </p:spTree>
    <p:extLst>
      <p:ext uri="{BB962C8B-B14F-4D97-AF65-F5344CB8AC3E}">
        <p14:creationId xmlns:p14="http://schemas.microsoft.com/office/powerpoint/2010/main" val="210959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F037D-C068-0B55-6414-52D4014E1092}"/>
              </a:ext>
            </a:extLst>
          </p:cNvPr>
          <p:cNvSpPr>
            <a:spLocks noGrp="1"/>
          </p:cNvSpPr>
          <p:nvPr>
            <p:ph type="title"/>
          </p:nvPr>
        </p:nvSpPr>
        <p:spPr/>
        <p:txBody>
          <a:bodyPr/>
          <a:lstStyle/>
          <a:p>
            <a:r>
              <a:rPr lang="es-ES" sz="2800" b="1" dirty="0">
                <a:latin typeface="Garamond" panose="02020502050306020203" pitchFamily="18" charset="0"/>
              </a:rPr>
              <a:t>Como implementar y mejorar la Defensa Jurídica del Estado    </a:t>
            </a:r>
            <a:br>
              <a:rPr lang="es-ES" sz="2800" b="1" dirty="0">
                <a:latin typeface="Garamond" panose="02020502050306020203" pitchFamily="18" charset="0"/>
              </a:rPr>
            </a:br>
            <a:r>
              <a:rPr lang="es-ES" sz="2800" b="1" dirty="0">
                <a:latin typeface="Garamond" panose="02020502050306020203" pitchFamily="18" charset="0"/>
              </a:rPr>
              <a:t>        Temas estructurales (i)</a:t>
            </a:r>
            <a:endParaRPr lang="es-CR" sz="2800" dirty="0"/>
          </a:p>
        </p:txBody>
      </p:sp>
      <p:sp>
        <p:nvSpPr>
          <p:cNvPr id="3" name="Marcador de contenido 2">
            <a:extLst>
              <a:ext uri="{FF2B5EF4-FFF2-40B4-BE49-F238E27FC236}">
                <a16:creationId xmlns:a16="http://schemas.microsoft.com/office/drawing/2014/main" id="{51B69C9A-AD3A-A877-6572-45075C2E427D}"/>
              </a:ext>
            </a:extLst>
          </p:cNvPr>
          <p:cNvSpPr>
            <a:spLocks noGrp="1"/>
          </p:cNvSpPr>
          <p:nvPr>
            <p:ph idx="1"/>
          </p:nvPr>
        </p:nvSpPr>
        <p:spPr>
          <a:xfrm>
            <a:off x="1295401" y="2456761"/>
            <a:ext cx="9601196" cy="3419107"/>
          </a:xfrm>
        </p:spPr>
        <p:txBody>
          <a:bodyPr/>
          <a:lstStyle/>
          <a:p>
            <a:pPr marL="342900" indent="-342900" eaLnBrk="1" hangingPunct="1">
              <a:buFont typeface="Wingdings" panose="05000000000000000000" pitchFamily="2" charset="2"/>
              <a:buChar char="Ø"/>
            </a:pPr>
            <a:r>
              <a:rPr lang="es-ES" altLang="es-PE" sz="1600" dirty="0">
                <a:latin typeface="Garamond" panose="02020502050306020203" pitchFamily="18" charset="0"/>
              </a:rPr>
              <a:t>Implementar agencias, procuradurías, oficinas de defensa especializadas</a:t>
            </a:r>
          </a:p>
          <a:p>
            <a:pPr marL="342900" indent="-342900" eaLnBrk="1" hangingPunct="1">
              <a:buFont typeface="Wingdings" panose="05000000000000000000" pitchFamily="2" charset="2"/>
              <a:buChar char="Ø"/>
            </a:pPr>
            <a:r>
              <a:rPr lang="es-ES" altLang="es-PE" sz="1600" dirty="0">
                <a:latin typeface="Garamond" panose="02020502050306020203" pitchFamily="18" charset="0"/>
              </a:rPr>
              <a:t>Dotarlas de personal especializado y recursos económicos suficientes</a:t>
            </a:r>
          </a:p>
          <a:p>
            <a:pPr marL="342900" indent="-342900">
              <a:buFont typeface="Wingdings" panose="05000000000000000000" pitchFamily="2" charset="2"/>
              <a:buChar char="Ø"/>
            </a:pPr>
            <a:r>
              <a:rPr lang="es-ES" altLang="es-PE" sz="1600" dirty="0">
                <a:latin typeface="Garamond" panose="02020502050306020203" pitchFamily="18" charset="0"/>
              </a:rPr>
              <a:t>Elaborar un plan o diseño de la respuesta del Estado por tema y por etapa del trámite ante la CIDH y Corte IDH</a:t>
            </a:r>
          </a:p>
          <a:p>
            <a:pPr marL="342900" indent="-342900" eaLnBrk="1" hangingPunct="1">
              <a:buFont typeface="Wingdings" panose="05000000000000000000" pitchFamily="2" charset="2"/>
              <a:buChar char="Ø"/>
            </a:pPr>
            <a:r>
              <a:rPr lang="es-ES" altLang="es-PE" sz="1600" dirty="0">
                <a:latin typeface="Garamond" panose="02020502050306020203" pitchFamily="18" charset="0"/>
              </a:rPr>
              <a:t>Seguimiento detallado de las peticiones y casos en trámite</a:t>
            </a:r>
          </a:p>
          <a:p>
            <a:pPr marL="342900" indent="-342900">
              <a:buFont typeface="Wingdings" panose="05000000000000000000" pitchFamily="2" charset="2"/>
              <a:buChar char="Ø"/>
            </a:pPr>
            <a:r>
              <a:rPr lang="es-ES" altLang="es-PE" sz="1600" dirty="0">
                <a:latin typeface="Garamond" panose="02020502050306020203" pitchFamily="18" charset="0"/>
              </a:rPr>
              <a:t>Convocar a otros sectores para elaborar y perfeccionar la estrategia de defensa del Estado </a:t>
            </a:r>
          </a:p>
          <a:p>
            <a:pPr marL="342900" indent="-342900">
              <a:buFont typeface="Wingdings" panose="05000000000000000000" pitchFamily="2" charset="2"/>
              <a:buChar char="Ø"/>
            </a:pPr>
            <a:r>
              <a:rPr lang="es-ES" sz="1600" dirty="0">
                <a:latin typeface="Garamond" panose="02020502050306020203" pitchFamily="18" charset="0"/>
              </a:rPr>
              <a:t>Perfeccionar el equipo de defensa jurídica con capacitaciones, estabilidad laboral, asesores externos por tema y por caso</a:t>
            </a:r>
          </a:p>
          <a:p>
            <a:pPr marL="342900" indent="-342900">
              <a:buFont typeface="Wingdings" panose="05000000000000000000" pitchFamily="2" charset="2"/>
              <a:buChar char="Ø"/>
            </a:pPr>
            <a:r>
              <a:rPr lang="es-ES" altLang="es-PE" sz="1600" dirty="0">
                <a:latin typeface="Garamond" panose="02020502050306020203" pitchFamily="18" charset="0"/>
              </a:rPr>
              <a:t>Presentar información actualizada de los procesos internos</a:t>
            </a:r>
          </a:p>
          <a:p>
            <a:pPr marL="342900" indent="-342900" eaLnBrk="1" hangingPunct="1">
              <a:buFont typeface="Wingdings" panose="05000000000000000000" pitchFamily="2" charset="2"/>
              <a:buChar char="Ø"/>
            </a:pPr>
            <a:r>
              <a:rPr lang="es-ES" altLang="es-PE" sz="1600" dirty="0">
                <a:latin typeface="Garamond" panose="02020502050306020203" pitchFamily="18" charset="0"/>
              </a:rPr>
              <a:t>Archivo idóneo de los expedientes (físico y digital)</a:t>
            </a:r>
          </a:p>
          <a:p>
            <a:pPr marL="342900" indent="-342900" eaLnBrk="1" hangingPunct="1">
              <a:buFont typeface="Wingdings" panose="05000000000000000000" pitchFamily="2" charset="2"/>
              <a:buChar char="Ø"/>
            </a:pPr>
            <a:r>
              <a:rPr lang="es-ES" sz="1600" dirty="0">
                <a:latin typeface="Garamond" panose="02020502050306020203" pitchFamily="18" charset="0"/>
              </a:rPr>
              <a:t>Presentaciones, charlas, seminarios, cursos a los operadores de justicia respecto al SIA, contenido de los principales DDHH, consecuencias de sus acciones</a:t>
            </a:r>
          </a:p>
          <a:p>
            <a:endParaRPr lang="es-CR" dirty="0"/>
          </a:p>
        </p:txBody>
      </p:sp>
    </p:spTree>
    <p:extLst>
      <p:ext uri="{BB962C8B-B14F-4D97-AF65-F5344CB8AC3E}">
        <p14:creationId xmlns:p14="http://schemas.microsoft.com/office/powerpoint/2010/main" val="406510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BFDD6-63FB-0932-6654-2D07DFF60AC6}"/>
              </a:ext>
            </a:extLst>
          </p:cNvPr>
          <p:cNvSpPr>
            <a:spLocks noGrp="1"/>
          </p:cNvSpPr>
          <p:nvPr>
            <p:ph type="title"/>
          </p:nvPr>
        </p:nvSpPr>
        <p:spPr/>
        <p:txBody>
          <a:bodyPr/>
          <a:lstStyle/>
          <a:p>
            <a:r>
              <a:rPr lang="es-ES" sz="2800" b="1" dirty="0">
                <a:latin typeface="Garamond" panose="02020502050306020203" pitchFamily="18" charset="0"/>
              </a:rPr>
              <a:t>Como implementar y mejorar la Defensa Jurídica del Estado    </a:t>
            </a:r>
            <a:br>
              <a:rPr lang="es-ES" sz="2800" b="1" dirty="0">
                <a:latin typeface="Garamond" panose="02020502050306020203" pitchFamily="18" charset="0"/>
              </a:rPr>
            </a:br>
            <a:r>
              <a:rPr lang="es-ES" sz="2800" b="1" dirty="0">
                <a:latin typeface="Garamond" panose="02020502050306020203" pitchFamily="18" charset="0"/>
              </a:rPr>
              <a:t>        Temas estructurales (</a:t>
            </a:r>
            <a:r>
              <a:rPr lang="es-ES" sz="2800" b="1" dirty="0" err="1">
                <a:latin typeface="Garamond" panose="02020502050306020203" pitchFamily="18" charset="0"/>
              </a:rPr>
              <a:t>ii</a:t>
            </a:r>
            <a:r>
              <a:rPr lang="es-ES" sz="2800" b="1" dirty="0">
                <a:latin typeface="Garamond" panose="02020502050306020203" pitchFamily="18" charset="0"/>
              </a:rPr>
              <a:t>)</a:t>
            </a:r>
            <a:endParaRPr lang="es-CR" sz="2800" dirty="0"/>
          </a:p>
        </p:txBody>
      </p:sp>
      <p:sp>
        <p:nvSpPr>
          <p:cNvPr id="3" name="Marcador de contenido 2">
            <a:extLst>
              <a:ext uri="{FF2B5EF4-FFF2-40B4-BE49-F238E27FC236}">
                <a16:creationId xmlns:a16="http://schemas.microsoft.com/office/drawing/2014/main" id="{DFEDF7CD-AA86-BFF0-7C50-23C302F5B6CF}"/>
              </a:ext>
            </a:extLst>
          </p:cNvPr>
          <p:cNvSpPr>
            <a:spLocks noGrp="1"/>
          </p:cNvSpPr>
          <p:nvPr>
            <p:ph idx="1"/>
          </p:nvPr>
        </p:nvSpPr>
        <p:spPr>
          <a:xfrm>
            <a:off x="1295401" y="2556931"/>
            <a:ext cx="9601196" cy="3785995"/>
          </a:xfrm>
        </p:spPr>
        <p:txBody>
          <a:bodyPr/>
          <a:lstStyle/>
          <a:p>
            <a:pPr marL="342900" indent="-342900" eaLnBrk="1" hangingPunct="1">
              <a:buFont typeface="Wingdings" panose="05000000000000000000" pitchFamily="2" charset="2"/>
              <a:buChar char="Ø"/>
            </a:pPr>
            <a:r>
              <a:rPr lang="es-ES" sz="1800" dirty="0">
                <a:latin typeface="Garamond" panose="02020404030301010803" pitchFamily="18" charset="0"/>
              </a:rPr>
              <a:t>Coordinar reuniones con el equipo de la CIDH a cargo de la carpeta de casos y con el Secretario Ejecutivo/Adjunto y/o el Presidente de la CIDH en ejercicio o e/la Comisionado/a </a:t>
            </a:r>
            <a:r>
              <a:rPr lang="es-ES" sz="1800" dirty="0" err="1">
                <a:latin typeface="Garamond" panose="02020404030301010803" pitchFamily="18" charset="0"/>
              </a:rPr>
              <a:t>a</a:t>
            </a:r>
            <a:r>
              <a:rPr lang="es-ES" sz="1800" dirty="0">
                <a:latin typeface="Garamond" panose="02020404030301010803" pitchFamily="18" charset="0"/>
              </a:rPr>
              <a:t> cargo del país</a:t>
            </a:r>
          </a:p>
          <a:p>
            <a:pPr marL="342900" indent="-342900">
              <a:buFont typeface="Wingdings" panose="05000000000000000000" pitchFamily="2" charset="2"/>
              <a:buChar char="Ø"/>
            </a:pPr>
            <a:r>
              <a:rPr lang="es-ES" dirty="0">
                <a:latin typeface="Garamond" panose="02020404030301010803" pitchFamily="18" charset="0"/>
              </a:rPr>
              <a:t>Reuniones de portafolio semestrales o anuales</a:t>
            </a:r>
          </a:p>
          <a:p>
            <a:pPr marL="342900" indent="-342900">
              <a:buFont typeface="Wingdings" panose="05000000000000000000" pitchFamily="2" charset="2"/>
              <a:buChar char="Ø"/>
            </a:pPr>
            <a:r>
              <a:rPr lang="es-ES" dirty="0">
                <a:latin typeface="Garamond" panose="02020404030301010803" pitchFamily="18" charset="0"/>
              </a:rPr>
              <a:t>Permite conciliar cifras y datos de peticiones en etapa de admisibilidad/casos en etapa de fondo/casos en etapa de transición/casos en soluciones amistosas/casos en seguimiento de recomendaciones/medidas cautelares en cada etapa procesal</a:t>
            </a:r>
          </a:p>
          <a:p>
            <a:pPr marL="342900" indent="-342900">
              <a:buFont typeface="Wingdings" panose="05000000000000000000" pitchFamily="2" charset="2"/>
              <a:buChar char="Ø"/>
            </a:pPr>
            <a:r>
              <a:rPr lang="es-ES" dirty="0">
                <a:latin typeface="Garamond" panose="02020404030301010803" pitchFamily="18" charset="0"/>
              </a:rPr>
              <a:t>Finalidad: manejar las mismas cifras, identificar casos sin movimiento/sensibles/de gran impacto económico/</a:t>
            </a:r>
            <a:r>
              <a:rPr lang="es-ES" dirty="0" err="1">
                <a:latin typeface="Garamond" panose="02020404030301010803" pitchFamily="18" charset="0"/>
              </a:rPr>
              <a:t>etc</a:t>
            </a:r>
            <a:endParaRPr lang="es-ES" sz="1800" b="1" dirty="0">
              <a:latin typeface="Garamond" panose="02020404030301010803" pitchFamily="18" charset="0"/>
            </a:endParaRPr>
          </a:p>
          <a:p>
            <a:pPr marL="342900" indent="-342900" eaLnBrk="1" hangingPunct="1">
              <a:buFont typeface="Wingdings" panose="05000000000000000000" pitchFamily="2" charset="2"/>
              <a:buChar char="Ø"/>
            </a:pPr>
            <a:r>
              <a:rPr lang="es-ES" sz="1800" dirty="0">
                <a:latin typeface="Garamond" panose="02020404030301010803" pitchFamily="18" charset="0"/>
              </a:rPr>
              <a:t>Coordinar reuniones con el equipo de la Corte IDH a cargo de la carpeta de casos en supervisión y de preferencia con el Secretario/Adjunta y coordinadores de grupos</a:t>
            </a:r>
            <a:endParaRPr lang="es-ES" sz="1800" b="1" dirty="0">
              <a:solidFill>
                <a:schemeClr val="tx1"/>
              </a:solidFill>
              <a:latin typeface="Garamond" panose="02020404030301010803" pitchFamily="18" charset="0"/>
            </a:endParaRPr>
          </a:p>
          <a:p>
            <a:endParaRPr lang="es-CR" dirty="0"/>
          </a:p>
        </p:txBody>
      </p:sp>
    </p:spTree>
    <p:extLst>
      <p:ext uri="{BB962C8B-B14F-4D97-AF65-F5344CB8AC3E}">
        <p14:creationId xmlns:p14="http://schemas.microsoft.com/office/powerpoint/2010/main" val="10367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A83B4BF-AFEF-A079-3BD5-0E52B7F12F54}"/>
              </a:ext>
            </a:extLst>
          </p:cNvPr>
          <p:cNvSpPr>
            <a:spLocks noGrp="1"/>
          </p:cNvSpPr>
          <p:nvPr>
            <p:ph type="title"/>
          </p:nvPr>
        </p:nvSpPr>
        <p:spPr/>
        <p:txBody>
          <a:bodyPr/>
          <a:lstStyle/>
          <a:p>
            <a:r>
              <a:rPr lang="es-ES" sz="3200" b="1" kern="100" dirty="0">
                <a:effectLst/>
                <a:latin typeface="Garamond" panose="02020502050306020203" pitchFamily="18" charset="0"/>
                <a:ea typeface="Aptos" panose="020B0004020202020204" pitchFamily="34" charset="0"/>
                <a:cs typeface="Times New Roman" panose="02020603050405020304" pitchFamily="18" charset="0"/>
              </a:rPr>
              <a:t>Momentos procesales en los que el Estado ejerce la defensa estatal ante la </a:t>
            </a:r>
            <a:r>
              <a:rPr lang="es-ES" sz="3200" b="1" dirty="0">
                <a:effectLst/>
                <a:latin typeface="Garamond" panose="02020502050306020203" pitchFamily="18" charset="0"/>
                <a:ea typeface="Aptos" panose="020B0004020202020204" pitchFamily="34" charset="0"/>
                <a:cs typeface="Times New Roman" panose="02020603050405020304" pitchFamily="18" charset="0"/>
              </a:rPr>
              <a:t>CIDH (i)</a:t>
            </a:r>
            <a:endParaRPr lang="es-CR" sz="3200" dirty="0"/>
          </a:p>
        </p:txBody>
      </p:sp>
      <p:sp>
        <p:nvSpPr>
          <p:cNvPr id="10" name="Marcador de contenido 9">
            <a:extLst>
              <a:ext uri="{FF2B5EF4-FFF2-40B4-BE49-F238E27FC236}">
                <a16:creationId xmlns:a16="http://schemas.microsoft.com/office/drawing/2014/main" id="{567F8A4F-311D-17B8-E748-48EF661F7E01}"/>
              </a:ext>
            </a:extLst>
          </p:cNvPr>
          <p:cNvSpPr>
            <a:spLocks noGrp="1"/>
          </p:cNvSpPr>
          <p:nvPr>
            <p:ph sz="half" idx="1"/>
          </p:nvPr>
        </p:nvSpPr>
        <p:spPr>
          <a:xfrm>
            <a:off x="958467" y="2434727"/>
            <a:ext cx="9938131" cy="4032174"/>
          </a:xfrm>
        </p:spPr>
        <p:txBody>
          <a:bodyPr>
            <a:normAutofit fontScale="25000" lnSpcReduction="20000"/>
          </a:bodyPr>
          <a:lstStyle/>
          <a:p>
            <a:pPr marL="0" indent="0">
              <a:lnSpc>
                <a:spcPct val="107000"/>
              </a:lnSpc>
              <a:spcAft>
                <a:spcPts val="800"/>
              </a:spcAft>
              <a:buNone/>
            </a:pPr>
            <a:r>
              <a:rPr lang="es-ES" sz="6400" b="1" kern="100" dirty="0">
                <a:solidFill>
                  <a:schemeClr val="tx1"/>
                </a:solidFill>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1. Informe de primera respuesta</a:t>
            </a:r>
            <a:endParaRPr lang="es-CR" sz="6400" b="1" kern="100" dirty="0">
              <a:solidFill>
                <a:schemeClr val="tx1"/>
              </a:solidFill>
              <a:highlight>
                <a:srgbClr val="FFFF00"/>
              </a:highlight>
              <a:latin typeface="Garamond" panose="02020502050306020203" pitchFamily="18" charset="0"/>
              <a:ea typeface="Aptos" panose="020B0004020202020204" pitchFamily="34" charset="0"/>
              <a:cs typeface="Times New Roman" panose="02020603050405020304" pitchFamily="18" charset="0"/>
            </a:endParaRPr>
          </a:p>
          <a:p>
            <a:pPr marL="457200" lvl="1" indent="0">
              <a:lnSpc>
                <a:spcPct val="107000"/>
              </a:lnSpc>
              <a:spcAft>
                <a:spcPts val="800"/>
              </a:spcAft>
              <a:buNone/>
            </a:pPr>
            <a:r>
              <a:rPr lang="es-ES" sz="60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rPr>
              <a:t>2. Informes adicionales sobre admisibilidad</a:t>
            </a:r>
            <a:endParaRPr lang="es-CR" sz="6000" kern="100" dirty="0">
              <a:solidFill>
                <a:schemeClr val="tx1"/>
              </a:solidFill>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6000" kern="100" dirty="0">
                <a:effectLst/>
                <a:latin typeface="Garamond" panose="02020502050306020203" pitchFamily="18" charset="0"/>
                <a:ea typeface="Aptos" panose="020B0004020202020204" pitchFamily="34" charset="0"/>
                <a:cs typeface="Times New Roman" panose="02020603050405020304" pitchFamily="18" charset="0"/>
              </a:rPr>
              <a:t>		3. Informes solicitando archivo por inactividad procesal</a:t>
            </a:r>
            <a:endParaRPr lang="es-CR" sz="60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60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4. Reunión de portafolio </a:t>
            </a:r>
            <a:endParaRPr lang="es-CR" sz="60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6400" b="1" kern="100" dirty="0">
                <a:effectLst/>
                <a:highlight>
                  <a:srgbClr val="FFFF00"/>
                </a:highlight>
                <a:latin typeface="Garamond" panose="02020502050306020203" pitchFamily="18" charset="0"/>
                <a:ea typeface="Aptos" panose="020B0004020202020204" pitchFamily="34" charset="0"/>
                <a:cs typeface="Times New Roman" panose="02020603050405020304" pitchFamily="18" charset="0"/>
              </a:rPr>
              <a:t>5. Informe de observaciones adicionales sobre el fondo</a:t>
            </a:r>
            <a:endParaRPr lang="es-CR" sz="6400" b="1" kern="100" dirty="0">
              <a:highlight>
                <a:srgbClr val="FFFF00"/>
              </a:highligh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6000" b="1"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6. Informes adicionales sobre el fondo</a:t>
            </a:r>
            <a:endParaRPr lang="es-CR" sz="60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6000" kern="100" dirty="0">
                <a:effectLst/>
                <a:latin typeface="Garamond" panose="02020502050306020203" pitchFamily="18" charset="0"/>
                <a:ea typeface="Aptos" panose="020B0004020202020204" pitchFamily="34" charset="0"/>
                <a:cs typeface="Times New Roman" panose="02020603050405020304" pitchFamily="18" charset="0"/>
              </a:rPr>
              <a:t>		7. Informes solicitando archivo por inactividad procesal</a:t>
            </a:r>
            <a:endParaRPr lang="es-CR" sz="60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60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8. Audiencia sobre fondo</a:t>
            </a:r>
          </a:p>
          <a:p>
            <a:pPr>
              <a:lnSpc>
                <a:spcPct val="107000"/>
              </a:lnSpc>
              <a:spcAft>
                <a:spcPts val="800"/>
              </a:spcAft>
              <a:buNone/>
            </a:pPr>
            <a:r>
              <a:rPr lang="es-ES" sz="6000" kern="100" dirty="0">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9. Eventual Acuerdo de Solución Amistosa (ASA)</a:t>
            </a:r>
            <a:endParaRPr lang="es-CR" sz="60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60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10. Informes</a:t>
            </a:r>
          </a:p>
          <a:p>
            <a:pPr>
              <a:lnSpc>
                <a:spcPct val="107000"/>
              </a:lnSpc>
              <a:spcAft>
                <a:spcPts val="800"/>
              </a:spcAft>
              <a:buNone/>
            </a:pPr>
            <a:r>
              <a:rPr lang="es-ES" sz="6000" kern="100" dirty="0">
                <a:latin typeface="Garamond" panose="02020502050306020203" pitchFamily="18" charset="0"/>
                <a:ea typeface="Aptos" panose="020B0004020202020204" pitchFamily="34" charset="0"/>
                <a:cs typeface="Times New Roman" panose="02020603050405020304" pitchFamily="18" charset="0"/>
              </a:rPr>
              <a:t>			</a:t>
            </a:r>
            <a:r>
              <a:rPr lang="es-ES" sz="6000" kern="100" dirty="0">
                <a:effectLst/>
                <a:latin typeface="Garamond" panose="02020502050306020203" pitchFamily="18" charset="0"/>
                <a:ea typeface="Aptos" panose="020B0004020202020204" pitchFamily="34" charset="0"/>
                <a:cs typeface="Times New Roman" panose="02020603050405020304" pitchFamily="18" charset="0"/>
              </a:rPr>
              <a:t>11. Reuniones bilaterales con la CIDH y tripartitas con RPV</a:t>
            </a:r>
            <a:endParaRPr lang="es-CR" sz="6000" kern="100" dirty="0">
              <a:latin typeface="Garamond" panose="02020502050306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5671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656A-2922-1B25-4CA3-D2D4B7C391BB}"/>
            </a:ext>
          </a:extLst>
        </p:cNvPr>
        <p:cNvGrpSpPr/>
        <p:nvPr/>
      </p:nvGrpSpPr>
      <p:grpSpPr>
        <a:xfrm>
          <a:off x="0" y="0"/>
          <a:ext cx="0" cy="0"/>
          <a:chOff x="0" y="0"/>
          <a:chExt cx="0" cy="0"/>
        </a:xfrm>
      </p:grpSpPr>
      <p:sp>
        <p:nvSpPr>
          <p:cNvPr id="9" name="Título 8">
            <a:extLst>
              <a:ext uri="{FF2B5EF4-FFF2-40B4-BE49-F238E27FC236}">
                <a16:creationId xmlns:a16="http://schemas.microsoft.com/office/drawing/2014/main" id="{D4C75955-7415-2011-1DD3-04E4DDA80F9F}"/>
              </a:ext>
            </a:extLst>
          </p:cNvPr>
          <p:cNvSpPr>
            <a:spLocks noGrp="1"/>
          </p:cNvSpPr>
          <p:nvPr>
            <p:ph type="title"/>
          </p:nvPr>
        </p:nvSpPr>
        <p:spPr/>
        <p:txBody>
          <a:bodyPr/>
          <a:lstStyle/>
          <a:p>
            <a:r>
              <a:rPr lang="es-ES" sz="3200" b="1" kern="100" dirty="0">
                <a:effectLst/>
                <a:latin typeface="Garamond" panose="02020502050306020203" pitchFamily="18" charset="0"/>
                <a:ea typeface="Aptos" panose="020B0004020202020204" pitchFamily="34" charset="0"/>
                <a:cs typeface="Times New Roman" panose="02020603050405020304" pitchFamily="18" charset="0"/>
              </a:rPr>
              <a:t>Momentos procesales en los que el Estado ejerce la defensa estatal ante la </a:t>
            </a:r>
            <a:r>
              <a:rPr lang="es-ES" sz="3200" b="1" dirty="0">
                <a:effectLst/>
                <a:latin typeface="Garamond" panose="02020502050306020203" pitchFamily="18" charset="0"/>
                <a:ea typeface="Aptos" panose="020B0004020202020204" pitchFamily="34" charset="0"/>
                <a:cs typeface="Times New Roman" panose="02020603050405020304" pitchFamily="18" charset="0"/>
              </a:rPr>
              <a:t>CIDH (</a:t>
            </a:r>
            <a:r>
              <a:rPr lang="es-ES" sz="3200" b="1" dirty="0" err="1">
                <a:effectLst/>
                <a:latin typeface="Garamond" panose="02020502050306020203" pitchFamily="18" charset="0"/>
                <a:ea typeface="Aptos" panose="020B0004020202020204" pitchFamily="34" charset="0"/>
                <a:cs typeface="Times New Roman" panose="02020603050405020304" pitchFamily="18" charset="0"/>
              </a:rPr>
              <a:t>ii</a:t>
            </a:r>
            <a:r>
              <a:rPr lang="es-ES" sz="3200" b="1" dirty="0">
                <a:effectLst/>
                <a:latin typeface="Garamond" panose="02020502050306020203" pitchFamily="18" charset="0"/>
                <a:ea typeface="Aptos" panose="020B0004020202020204" pitchFamily="34" charset="0"/>
                <a:cs typeface="Times New Roman" panose="02020603050405020304" pitchFamily="18" charset="0"/>
              </a:rPr>
              <a:t>)</a:t>
            </a:r>
            <a:endParaRPr lang="es-CR" sz="3200" dirty="0"/>
          </a:p>
        </p:txBody>
      </p:sp>
      <p:sp>
        <p:nvSpPr>
          <p:cNvPr id="10" name="Marcador de contenido 9">
            <a:extLst>
              <a:ext uri="{FF2B5EF4-FFF2-40B4-BE49-F238E27FC236}">
                <a16:creationId xmlns:a16="http://schemas.microsoft.com/office/drawing/2014/main" id="{5DA009D7-A855-119D-A6BA-ECFC7A68DF5B}"/>
              </a:ext>
            </a:extLst>
          </p:cNvPr>
          <p:cNvSpPr>
            <a:spLocks noGrp="1"/>
          </p:cNvSpPr>
          <p:nvPr>
            <p:ph sz="half" idx="1"/>
          </p:nvPr>
        </p:nvSpPr>
        <p:spPr>
          <a:xfrm>
            <a:off x="958467" y="2434727"/>
            <a:ext cx="9938131" cy="3910989"/>
          </a:xfrm>
        </p:spPr>
        <p:txBody>
          <a:bodyPr>
            <a:normAutofit/>
          </a:bodyPr>
          <a:lstStyle/>
          <a:p>
            <a:pPr>
              <a:lnSpc>
                <a:spcPct val="107000"/>
              </a:lnSpc>
              <a:spcAft>
                <a:spcPts val="800"/>
              </a:spcAft>
              <a:buNone/>
            </a:pPr>
            <a:r>
              <a:rPr lang="es-CR" sz="14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1400" kern="100" dirty="0">
                <a:effectLst/>
                <a:latin typeface="Garamond" panose="02020502050306020203" pitchFamily="18" charset="0"/>
                <a:ea typeface="Aptos" panose="020B0004020202020204" pitchFamily="34" charset="0"/>
                <a:cs typeface="Times New Roman" panose="02020603050405020304" pitchFamily="18" charset="0"/>
              </a:rPr>
              <a:t>12. </a:t>
            </a:r>
            <a:r>
              <a:rPr lang="es-ES" sz="1500" kern="100" dirty="0">
                <a:effectLst/>
                <a:latin typeface="Garamond" panose="02020502050306020203" pitchFamily="18" charset="0"/>
                <a:ea typeface="Aptos" panose="020B0004020202020204" pitchFamily="34" charset="0"/>
                <a:cs typeface="Times New Roman" panose="02020603050405020304" pitchFamily="18" charset="0"/>
              </a:rPr>
              <a:t>Informe sobre solicitud de medidas cautelares   </a:t>
            </a:r>
            <a:endParaRPr lang="es-CR" sz="15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1500" kern="100" dirty="0">
                <a:effectLst/>
                <a:latin typeface="Garamond" panose="02020502050306020203" pitchFamily="18" charset="0"/>
                <a:ea typeface="Aptos" panose="020B0004020202020204" pitchFamily="34" charset="0"/>
                <a:cs typeface="Times New Roman" panose="02020603050405020304" pitchFamily="18" charset="0"/>
              </a:rPr>
              <a:t>		</a:t>
            </a:r>
            <a:r>
              <a:rPr lang="es-ES" sz="1500" kern="100" dirty="0">
                <a:effectLst/>
                <a:latin typeface="Garamond" panose="02020502050306020203" pitchFamily="18" charset="0"/>
                <a:ea typeface="Aptos" panose="020B0004020202020204" pitchFamily="34" charset="0"/>
                <a:cs typeface="Times New Roman" panose="02020603050405020304" pitchFamily="18" charset="0"/>
              </a:rPr>
              <a:t>13. Reunión de portafolio </a:t>
            </a:r>
            <a:endParaRPr lang="es-CR" sz="1500" kern="100" dirty="0">
              <a:effectLst/>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ES" sz="1600" b="1" kern="100" dirty="0">
                <a:latin typeface="Garamond" panose="02020502050306020203" pitchFamily="18" charset="0"/>
                <a:ea typeface="Aptos" panose="020B0004020202020204" pitchFamily="34" charset="0"/>
                <a:cs typeface="Times New Roman" panose="02020603050405020304" pitchFamily="18" charset="0"/>
              </a:rPr>
              <a:t>14. Informe de </a:t>
            </a:r>
            <a:r>
              <a:rPr lang="es-ES" sz="1600" b="1" kern="100" dirty="0">
                <a:highlight>
                  <a:srgbClr val="FFFF00"/>
                </a:highlight>
                <a:latin typeface="Garamond" panose="02020502050306020203" pitchFamily="18" charset="0"/>
                <a:ea typeface="Aptos" panose="020B0004020202020204" pitchFamily="34" charset="0"/>
                <a:cs typeface="Times New Roman" panose="02020603050405020304" pitchFamily="18" charset="0"/>
              </a:rPr>
              <a:t>observaciones</a:t>
            </a:r>
            <a:r>
              <a:rPr lang="es-ES" sz="1600" b="1" kern="100" dirty="0">
                <a:latin typeface="Garamond" panose="02020502050306020203" pitchFamily="18" charset="0"/>
                <a:ea typeface="Aptos" panose="020B0004020202020204" pitchFamily="34" charset="0"/>
                <a:cs typeface="Times New Roman" panose="02020603050405020304" pitchFamily="18" charset="0"/>
              </a:rPr>
              <a:t>/cumplimiento del Informe de Fondo del art 50</a:t>
            </a:r>
            <a:endParaRPr lang="es-CR" sz="1600" b="1"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b="1" kern="100" dirty="0">
                <a:latin typeface="Garamond" panose="02020502050306020203" pitchFamily="18" charset="0"/>
                <a:ea typeface="Aptos" panose="020B0004020202020204" pitchFamily="34" charset="0"/>
                <a:cs typeface="Times New Roman" panose="02020603050405020304" pitchFamily="18" charset="0"/>
              </a:rPr>
              <a:t>	</a:t>
            </a:r>
            <a:r>
              <a:rPr lang="es-CR" sz="1500" b="1" kern="100" dirty="0">
                <a:latin typeface="Garamond" panose="02020502050306020203" pitchFamily="18" charset="0"/>
                <a:ea typeface="Aptos" panose="020B0004020202020204" pitchFamily="34" charset="0"/>
                <a:cs typeface="Times New Roman" panose="02020603050405020304" pitchFamily="18" charset="0"/>
              </a:rPr>
              <a:t>	</a:t>
            </a:r>
            <a:r>
              <a:rPr lang="es-ES" sz="1500" kern="100" dirty="0">
                <a:latin typeface="Garamond" panose="02020502050306020203" pitchFamily="18" charset="0"/>
                <a:ea typeface="Aptos" panose="020B0004020202020204" pitchFamily="34" charset="0"/>
                <a:cs typeface="Times New Roman" panose="02020603050405020304" pitchFamily="18" charset="0"/>
              </a:rPr>
              <a:t>15.  Reunión de Trabajo</a:t>
            </a:r>
            <a:endParaRPr lang="es-CR" sz="15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1500" kern="100" dirty="0">
                <a:latin typeface="Garamond" panose="02020502050306020203" pitchFamily="18" charset="0"/>
                <a:ea typeface="Aptos" panose="020B0004020202020204" pitchFamily="34" charset="0"/>
                <a:cs typeface="Times New Roman" panose="02020603050405020304" pitchFamily="18" charset="0"/>
              </a:rPr>
              <a:t>		</a:t>
            </a:r>
            <a:r>
              <a:rPr lang="es-ES" sz="1500" kern="100" dirty="0">
                <a:latin typeface="Garamond" panose="02020502050306020203" pitchFamily="18" charset="0"/>
                <a:ea typeface="Aptos" panose="020B0004020202020204" pitchFamily="34" charset="0"/>
                <a:cs typeface="Times New Roman" panose="02020603050405020304" pitchFamily="18" charset="0"/>
              </a:rPr>
              <a:t>16. Informes adicionales sobre cumplimiento</a:t>
            </a:r>
            <a:endParaRPr lang="es-CR" sz="1500" kern="100" dirty="0">
              <a:latin typeface="Garamond" panose="02020502050306020203" pitchFamily="18" charset="0"/>
              <a:ea typeface="Aptos" panose="020B0004020202020204" pitchFamily="34" charset="0"/>
              <a:cs typeface="Times New Roman" panose="02020603050405020304" pitchFamily="18" charset="0"/>
            </a:endParaRPr>
          </a:p>
          <a:p>
            <a:pPr>
              <a:lnSpc>
                <a:spcPct val="107000"/>
              </a:lnSpc>
              <a:spcAft>
                <a:spcPts val="800"/>
              </a:spcAft>
              <a:buNone/>
            </a:pPr>
            <a:r>
              <a:rPr lang="es-CR" sz="1500" kern="100" dirty="0">
                <a:latin typeface="Garamond" panose="02020502050306020203" pitchFamily="18" charset="0"/>
                <a:ea typeface="Aptos" panose="020B0004020202020204" pitchFamily="34" charset="0"/>
                <a:cs typeface="Times New Roman" panose="02020603050405020304" pitchFamily="18" charset="0"/>
              </a:rPr>
              <a:t>		</a:t>
            </a:r>
            <a:r>
              <a:rPr lang="es-ES" sz="1500" kern="100" dirty="0">
                <a:latin typeface="Garamond" panose="02020502050306020203" pitchFamily="18" charset="0"/>
                <a:ea typeface="Aptos" panose="020B0004020202020204" pitchFamily="34" charset="0"/>
                <a:cs typeface="Times New Roman" panose="02020603050405020304" pitchFamily="18" charset="0"/>
              </a:rPr>
              <a:t>17. Informes de supervisión de Informe del art 51  </a:t>
            </a:r>
            <a:endParaRPr lang="es-CR" sz="1500" kern="100" dirty="0">
              <a:latin typeface="Garamond" panose="02020502050306020203" pitchFamily="18" charset="0"/>
              <a:ea typeface="Aptos" panose="020B000402020202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37485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13CBD-55D8-8B06-9CFD-B7F75F2359EE}"/>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B3F01D6-1926-3011-3B43-5E8374EC3C33}"/>
              </a:ext>
            </a:extLst>
          </p:cNvPr>
          <p:cNvSpPr>
            <a:spLocks noGrp="1"/>
          </p:cNvSpPr>
          <p:nvPr>
            <p:ph type="title"/>
          </p:nvPr>
        </p:nvSpPr>
        <p:spPr/>
        <p:txBody>
          <a:bodyPr/>
          <a:lstStyle/>
          <a:p>
            <a:r>
              <a:rPr lang="es-ES" sz="3200" b="1" dirty="0">
                <a:latin typeface="Garamond" panose="02020502050306020203" pitchFamily="18" charset="0"/>
              </a:rPr>
              <a:t>Estrategia de defensa del Estado en etapa ante la CIDH (i)</a:t>
            </a:r>
            <a:endParaRPr lang="es-CR" sz="3200" dirty="0">
              <a:latin typeface="Garamond" panose="02020502050306020203" pitchFamily="18" charset="0"/>
            </a:endParaRPr>
          </a:p>
        </p:txBody>
      </p:sp>
      <p:sp>
        <p:nvSpPr>
          <p:cNvPr id="5" name="Marcador de contenido 4">
            <a:extLst>
              <a:ext uri="{FF2B5EF4-FFF2-40B4-BE49-F238E27FC236}">
                <a16:creationId xmlns:a16="http://schemas.microsoft.com/office/drawing/2014/main" id="{F95BEB20-EE24-CA7D-D022-1E4B2E54E44B}"/>
              </a:ext>
            </a:extLst>
          </p:cNvPr>
          <p:cNvSpPr>
            <a:spLocks noGrp="1"/>
          </p:cNvSpPr>
          <p:nvPr>
            <p:ph idx="1"/>
          </p:nvPr>
        </p:nvSpPr>
        <p:spPr>
          <a:xfrm>
            <a:off x="914400" y="2556932"/>
            <a:ext cx="10521387" cy="3318936"/>
          </a:xfrm>
        </p:spPr>
        <p:txBody>
          <a:bodyPr/>
          <a:lstStyle/>
          <a:p>
            <a:pPr marL="452628" indent="-342900">
              <a:buFont typeface="Wingdings" panose="05000000000000000000" pitchFamily="2" charset="2"/>
              <a:buChar char="Ø"/>
              <a:defRPr/>
            </a:pPr>
            <a:r>
              <a:rPr lang="es-ES" sz="2000" dirty="0">
                <a:latin typeface="Garamond" panose="02020502050306020203" pitchFamily="18" charset="0"/>
              </a:rPr>
              <a:t>Responder a todos los puntos planteados por los peticionarios desde el escrito de petición inicial. Ojo: presunción de veracidad de hechos no controvertidos (art 38 Reglamento)</a:t>
            </a:r>
          </a:p>
          <a:p>
            <a:pPr marL="452628" indent="-342900">
              <a:buFont typeface="Wingdings" panose="05000000000000000000" pitchFamily="2" charset="2"/>
              <a:buChar char="Ø"/>
              <a:defRPr/>
            </a:pPr>
            <a:r>
              <a:rPr lang="es-ES" sz="2000" dirty="0">
                <a:latin typeface="Garamond" panose="02020502050306020203" pitchFamily="18" charset="0"/>
              </a:rPr>
              <a:t>Analizar detalladamente el cumplimiento de los requisitos de admisibilidad</a:t>
            </a:r>
          </a:p>
          <a:p>
            <a:pPr marL="452628" indent="-342900">
              <a:buFont typeface="Wingdings" panose="05000000000000000000" pitchFamily="2" charset="2"/>
              <a:buChar char="Ø"/>
              <a:defRPr/>
            </a:pPr>
            <a:r>
              <a:rPr lang="es-ES" sz="2000" dirty="0">
                <a:latin typeface="Garamond" panose="02020404030301010803" pitchFamily="18" charset="0"/>
              </a:rPr>
              <a:t>Evaluar  el planteamiento de excepciones preliminares (OJO coincidencia de argumentos en etapa ante la Corte IDH)</a:t>
            </a:r>
          </a:p>
          <a:p>
            <a:pPr marL="452628" indent="-342900">
              <a:buFont typeface="Wingdings" panose="05000000000000000000" pitchFamily="2" charset="2"/>
              <a:buChar char="Ø"/>
              <a:defRPr/>
            </a:pPr>
            <a:r>
              <a:rPr lang="es-ES" sz="2000" dirty="0">
                <a:latin typeface="Garamond" panose="02020404030301010803" pitchFamily="18" charset="0"/>
              </a:rPr>
              <a:t>Proyectar peticiones/casos donde puede aplicarse la priorización de la Resolución 4/2023</a:t>
            </a:r>
          </a:p>
          <a:p>
            <a:pPr marL="452628" indent="-342900">
              <a:buFont typeface="Wingdings" panose="05000000000000000000" pitchFamily="2" charset="2"/>
              <a:buChar char="Ø"/>
              <a:defRPr/>
            </a:pPr>
            <a:r>
              <a:rPr lang="es-ES" sz="2000" dirty="0">
                <a:latin typeface="Garamond" panose="02020502050306020203" pitchFamily="18" charset="0"/>
              </a:rPr>
              <a:t>Enviar copias completas de los expedientes o las principales piezas procesales</a:t>
            </a:r>
          </a:p>
          <a:p>
            <a:pPr marL="452628" indent="-342900">
              <a:buFont typeface="Wingdings" panose="05000000000000000000" pitchFamily="2" charset="2"/>
              <a:buChar char="Ø"/>
              <a:defRPr/>
            </a:pPr>
            <a:r>
              <a:rPr lang="es-ES" sz="2000" dirty="0">
                <a:latin typeface="Garamond" panose="02020502050306020203" pitchFamily="18" charset="0"/>
              </a:rPr>
              <a:t>Solicitar el archivo de peticiones y casos sin movimiento</a:t>
            </a:r>
          </a:p>
          <a:p>
            <a:endParaRPr lang="es-CR" dirty="0"/>
          </a:p>
        </p:txBody>
      </p:sp>
    </p:spTree>
    <p:extLst>
      <p:ext uri="{BB962C8B-B14F-4D97-AF65-F5344CB8AC3E}">
        <p14:creationId xmlns:p14="http://schemas.microsoft.com/office/powerpoint/2010/main" val="18681143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85223341.tgt.Office_64776586_TF66931312_Win32_OJ113598532.pptx" id="{F857FD69-BCEE-4733-8631-B736215F5A28}" vid="{2256C96C-8F35-44A4-9E77-5CA876C7DFD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B9CED55E8F8543BEFD54205924B97E" ma:contentTypeVersion="12" ma:contentTypeDescription="Create a new document." ma:contentTypeScope="" ma:versionID="f26f420f07381f8b40e197be474d51e0">
  <xsd:schema xmlns:xsd="http://www.w3.org/2001/XMLSchema" xmlns:xs="http://www.w3.org/2001/XMLSchema" xmlns:p="http://schemas.microsoft.com/office/2006/metadata/properties" xmlns:ns2="4f0d45a2-344c-4fe0-9811-4277bf2c2e17" xmlns:ns3="bb13cd20-357b-48a5-aff4-3bb4b52aae3e" targetNamespace="http://schemas.microsoft.com/office/2006/metadata/properties" ma:root="true" ma:fieldsID="c8df6d2cd89a71aa4f5158828f4c7ae8" ns2:_="" ns3:_="">
    <xsd:import namespace="4f0d45a2-344c-4fe0-9811-4277bf2c2e17"/>
    <xsd:import namespace="bb13cd20-357b-48a5-aff4-3bb4b52aae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d45a2-344c-4fe0-9811-4277bf2c2e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13cd20-357b-48a5-aff4-3bb4b52aae3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5A5D4-E655-4B27-BA98-F6A5337AD4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95A1D63-C9B5-4633-A33D-60935562E6E0}">
  <ds:schemaRefs>
    <ds:schemaRef ds:uri="http://schemas.microsoft.com/sharepoint/v3/contenttype/forms"/>
  </ds:schemaRefs>
</ds:datastoreItem>
</file>

<file path=customXml/itemProps3.xml><?xml version="1.0" encoding="utf-8"?>
<ds:datastoreItem xmlns:ds="http://schemas.openxmlformats.org/officeDocument/2006/customXml" ds:itemID="{5EA20B28-F389-4DD6-AD5F-0DDF9B0C58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d45a2-344c-4fe0-9811-4277bf2c2e17"/>
    <ds:schemaRef ds:uri="bb13cd20-357b-48a5-aff4-3bb4b52aa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Cápsula de tiempo digital </Template>
  <TotalTime>20903</TotalTime>
  <Words>3973</Words>
  <Application>Microsoft Office PowerPoint</Application>
  <PresentationFormat>Panorámica</PresentationFormat>
  <Paragraphs>282</Paragraphs>
  <Slides>37</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Calibri</vt:lpstr>
      <vt:lpstr>Garamond</vt:lpstr>
      <vt:lpstr>Lucida Handwriting</vt:lpstr>
      <vt:lpstr>Rockwell</vt:lpstr>
      <vt:lpstr>Trebuchet MS</vt:lpstr>
      <vt:lpstr>Wingdings</vt:lpstr>
      <vt:lpstr>Orgánico</vt:lpstr>
      <vt:lpstr>Simposio Internacional Los actuales desafíos del derecho y el rol de la Procuraduría General del Estado</vt:lpstr>
      <vt:lpstr>Preguntas </vt:lpstr>
      <vt:lpstr>Objetivos</vt:lpstr>
      <vt:lpstr>Como implementar y mejorar la Defensa Jurídica del Estado Ideas generales </vt:lpstr>
      <vt:lpstr>Como implementar y mejorar la Defensa Jurídica del Estado             Temas estructurales (i)</vt:lpstr>
      <vt:lpstr>Como implementar y mejorar la Defensa Jurídica del Estado             Temas estructurales (ii)</vt:lpstr>
      <vt:lpstr>Momentos procesales en los que el Estado ejerce la defensa estatal ante la CIDH (i)</vt:lpstr>
      <vt:lpstr>Momentos procesales en los que el Estado ejerce la defensa estatal ante la CIDH (ii)</vt:lpstr>
      <vt:lpstr>Estrategia de defensa del Estado en etapa ante la CIDH (i)</vt:lpstr>
      <vt:lpstr>Estrategia de defensa del Estado en etapa ante la CIDH (ii)</vt:lpstr>
      <vt:lpstr>Estrategia de defensa del Estado en etapa ante la CIDH (iii)</vt:lpstr>
      <vt:lpstr>Estrategia de defensa del Estado en etapa ante la CIDH (iv)</vt:lpstr>
      <vt:lpstr>Estrategia de defensa del Estado en etapa ante la CIDH (v)</vt:lpstr>
      <vt:lpstr>Estrategia de defensa del Estado en etapa ante la CIDH (vi)</vt:lpstr>
      <vt:lpstr>Estrategia de defensa del Estado en etapa ante la CIDH (vii)</vt:lpstr>
      <vt:lpstr>Estrategia de defensa del Estado en etapa ante la CIDH (viii)</vt:lpstr>
      <vt:lpstr>Presentación de PowerPoint</vt:lpstr>
      <vt:lpstr>Presentación de PowerPoint</vt:lpstr>
      <vt:lpstr>Presentación de PowerPoint</vt:lpstr>
      <vt:lpstr>Estrategia de defensa del Estado en medidas cautelares ante la CIDH (i)</vt:lpstr>
      <vt:lpstr>Estrategia de defensa del Estado en medidas cautelares ante la CIDH (ii)</vt:lpstr>
      <vt:lpstr>Presentación de PowerPoint</vt:lpstr>
      <vt:lpstr>Presentación de PowerPoint</vt:lpstr>
      <vt:lpstr>Momentos procesales en los que el Estado ejerce la defensa estatal ante la Corte IDH (i)</vt:lpstr>
      <vt:lpstr>Momentos procesales en los que el Estado ejerce la defensa estatal ante la Corte IDH (ii)</vt:lpstr>
      <vt:lpstr>Estrategia de defensa del Estado en etapa ante la Corte IDH (i)</vt:lpstr>
      <vt:lpstr>Estrategia de defensa del Estado en etapa ante la Corte IDH (ii)</vt:lpstr>
      <vt:lpstr>Presentación de PowerPoint</vt:lpstr>
      <vt:lpstr>Como presentar prueba en el procedimiento ante la CIDH y la Corte IDH</vt:lpstr>
      <vt:lpstr>Presentación de PowerPoint</vt:lpstr>
      <vt:lpstr>Presentación de PowerPoint</vt:lpstr>
      <vt:lpstr>Procuraduría Pública Especializada Supranacional (PPES) (i)</vt:lpstr>
      <vt:lpstr>Procuraduría Pública Especializada Supranacional (PPES) (ii)</vt:lpstr>
      <vt:lpstr>Procuraduría Pública Especializada Supranacional (PPES) (iii)</vt:lpstr>
      <vt:lpstr>Procuraduría Pública Especializada Supranacional (PPES) (iv)</vt:lpstr>
      <vt:lpstr>Procuraduría Pública Especializada Supranacional (PPES) (v)</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Consul 2 Consul 2</dc:creator>
  <cp:lastModifiedBy>Consul 2 Consul 2</cp:lastModifiedBy>
  <cp:revision>247</cp:revision>
  <dcterms:created xsi:type="dcterms:W3CDTF">2025-05-16T20:37:17Z</dcterms:created>
  <dcterms:modified xsi:type="dcterms:W3CDTF">2025-08-22T18:34:46Z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0x0101003AB9CED55E8F8543BEFD54205924B97E</vt:lpwstr>
  </property>
</Properties>
</file>