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3"/>
  </p:sldMasterIdLst>
  <p:notesMasterIdLst>
    <p:notesMasterId r:id="rId27"/>
  </p:notesMasterIdLst>
  <p:handoutMasterIdLst>
    <p:handoutMasterId r:id="rId28"/>
  </p:handoutMasterIdLst>
  <p:sldIdLst>
    <p:sldId id="1190" r:id="rId4"/>
    <p:sldId id="1188" r:id="rId5"/>
    <p:sldId id="1189" r:id="rId6"/>
    <p:sldId id="1182" r:id="rId7"/>
    <p:sldId id="1207" r:id="rId8"/>
    <p:sldId id="1191" r:id="rId9"/>
    <p:sldId id="1220" r:id="rId10"/>
    <p:sldId id="1225" r:id="rId11"/>
    <p:sldId id="1221" r:id="rId12"/>
    <p:sldId id="1202" r:id="rId13"/>
    <p:sldId id="1205" r:id="rId14"/>
    <p:sldId id="1195" r:id="rId15"/>
    <p:sldId id="1215" r:id="rId16"/>
    <p:sldId id="1208" r:id="rId17"/>
    <p:sldId id="1187" r:id="rId18"/>
    <p:sldId id="1213" r:id="rId19"/>
    <p:sldId id="1222" r:id="rId20"/>
    <p:sldId id="1223" r:id="rId21"/>
    <p:sldId id="1198" r:id="rId22"/>
    <p:sldId id="1164" r:id="rId23"/>
    <p:sldId id="1184" r:id="rId24"/>
    <p:sldId id="1224" r:id="rId25"/>
    <p:sldId id="1214" r:id="rId26"/>
  </p:sldIdLst>
  <p:sldSz cx="24384000" cy="13716000"/>
  <p:notesSz cx="6735763" cy="9866313"/>
  <p:embeddedFontLst>
    <p:embeddedFont>
      <p:font typeface="Aptos Light" panose="020B0004020202020204" pitchFamily="34" charset="0"/>
      <p:regular r:id="rId29"/>
      <p:italic r:id="rId30"/>
    </p:embeddedFont>
    <p:embeddedFont>
      <p:font typeface="Calisto MT" panose="020406030505050303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F4D"/>
    <a:srgbClr val="0033CC"/>
    <a:srgbClr val="446426"/>
    <a:srgbClr val="75A653"/>
    <a:srgbClr val="65B446"/>
    <a:srgbClr val="ABCF69"/>
    <a:srgbClr val="7EA069"/>
    <a:srgbClr val="99C870"/>
    <a:srgbClr val="A6DB8C"/>
    <a:srgbClr val="8BB76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1DEEA-125D-435E-AA59-135A048F1F48}" v="479" dt="2025-08-25T10:40:27.028"/>
    <p1510:client id="{17CA01A6-12C4-405B-9527-9E1050B6FA6B}" v="2054" dt="2025-08-25T10:49:19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1" d="100"/>
          <a:sy n="5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25D36-21A8-F0AA-7DDA-1E696D3113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4AA42-EBE4-FB99-EA0F-D5FBD5EEA2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2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0F9AC1-2182-4CDA-986F-383C795D8E2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E0ED0-BE7F-A869-25FF-943B3AB43F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2F155-F3E3-1953-0140-18F12A07C5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055C86-E5E5-4FDD-9371-48BB9CF65D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0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ptos Light" panose="020B00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50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ptos Light" panose="020B0004020202020204" pitchFamily="34" charset="0"/>
              </a:defRPr>
            </a:lvl1pPr>
          </a:lstStyle>
          <a:p>
            <a:fld id="{EE80EEB8-7034-441C-B51A-EFA31DD7ECB0}" type="datetimeFigureOut">
              <a:rPr lang="en-GB" smtClean="0"/>
              <a:pPr/>
              <a:t>25/08/2025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ptos Light" panose="020B00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ptos Light" panose="020B0004020202020204" pitchFamily="34" charset="0"/>
              </a:defRPr>
            </a:lvl1pPr>
          </a:lstStyle>
          <a:p>
            <a:fld id="{531B1250-2B4B-4E47-9CC8-71531EFC2A1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8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Aptos Light" panose="020B0004020202020204" pitchFamily="34" charset="0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Aptos Light" panose="020B0004020202020204" pitchFamily="34" charset="0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Aptos Light" panose="020B0004020202020204" pitchFamily="34" charset="0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Aptos Light" panose="020B0004020202020204" pitchFamily="34" charset="0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Aptos Light" panose="020B0004020202020204" pitchFamily="34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1814-1040-E7AA-B867-D7AFB862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F34341-B8E7-E3D0-F619-2DD339E36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0C10EB-F9B1-3F96-7EE7-3D4EF18D9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79F094-D47A-313E-B66F-422D8F85A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2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04BBB-4B8E-342A-0A46-138EC8C67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151DA60-B81B-2C64-7513-41F4CA97E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151F9F-13EB-D1E2-63A3-83844FCA6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8B8E6D-D174-C138-458A-9F60CEC79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2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9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1B92E-BAED-B946-0736-DFF3CACC4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7648426-B30A-96B9-E7C4-F8988D734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462D70-5A2B-0877-AEE5-78D153AB7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5AE677-B694-B4CD-4BF6-41437C34C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6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0DBC-A92C-2E6F-17E7-CA59B40A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4F12D81-2C49-99B5-7F1F-1C5B6FB79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7D327E4-97B3-6F48-F53C-C80446BC7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BE6546-CE8C-ADF5-31B6-B3E615352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3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4CAD6-A305-37E5-B193-D8C72240E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B36DF9-B777-89F5-AE79-53E2502C9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7D1549F-65BD-9C73-93D1-C34A9F789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60502-DD45-9563-A180-0EC963863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98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2678C-A08D-436F-16AC-3F6D3612B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82BB34-D106-5766-A245-9BEF1738F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D76849-EEF6-066F-F9DB-F4347F0A2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10C9ED-B06A-9386-9BD2-41E8CB704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3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BE33-8511-327D-C528-DDCE3543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AFD766-83F8-4A32-498E-5BBF122DA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DF1F7-18D1-DA3B-63CA-8F320E9A6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779C8-53C8-4FB3-B737-000CF995D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3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13347-81A2-536B-B28F-223808E6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E4E0BD-94F3-2A15-AD29-7A3DE5542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D653173-8A7C-9CB2-CB10-62B1C3130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B89D0D-1FDE-A459-7A3B-EDA21D3BA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6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0D411-7EAD-75B1-930B-FAE92A8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66ED8FA-9C35-7F36-9D67-0A1007202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6E0A85-4627-1090-249A-CE9AC172F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226757-401D-F689-4743-DB68A31F3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B1250-2B4B-4E47-9CC8-71531EFC2A1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4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nquiries@wordstone.com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nquiries@wordstone.com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nquiries@wordstone.com" TargetMode="Externa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nquiries@wordstone.com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7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8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accent3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7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F03F7-C7F6-142A-E144-DA1A5285B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Caso CIADI No. ARB/20/48 - Alegato de Apertura de Guatemala - 7 de julio de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088319-D120-AD1D-60DA-955BC1734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9200A952-820C-74E9-D8BB-0E4CF0EA212C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117400-717E-FBB9-BF03-7989AE13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E6400D2-E51E-FB78-BCC3-D799205E6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F03F7-C7F6-142A-E144-DA1A5285B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088319-D120-AD1D-60DA-955BC1734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9200A952-820C-74E9-D8BB-0E4CF0EA212C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117400-717E-FBB9-BF03-7989AE13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E6400D2-E51E-FB78-BCC3-D799205E6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5C4F-892E-3FF2-0456-8DD8779D8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1350" y="13071142"/>
            <a:ext cx="82296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D107-87A6-7119-0999-AF3F16F94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D52E9F-C3A0-463E-875D-66FE160C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C00C9B2-0A60-E766-BFCE-F2E6FF9B335F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007B7E-2FA9-8F78-9560-93440D3746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2500313"/>
            <a:ext cx="4147343" cy="1055686"/>
          </a:xfrm>
        </p:spPr>
        <p:txBody>
          <a:bodyPr/>
          <a:lstStyle>
            <a:lvl1pPr>
              <a:defRPr sz="4800" i="1" spc="-1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B7EE3F-6BA6-30F8-3626-98A876572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401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8E5A89F-EB44-51CB-992E-1A2FA3DE01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401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F833456-51FC-03BC-B4E1-FE63171A19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88733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359C42D-67FA-09ED-1E29-CFA88C7156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300057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5CC6A8DA-32C7-836B-9F23-D7C6431B9E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211385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61A8965-ECEE-0C87-9967-E6742BA60E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88733" y="8102031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2D642AEA-635B-AAD0-8427-1274D124FA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300057" y="8102031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99F9CD78-247C-9127-8E40-79477D21EE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11383" y="8102031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0">
            <a:extLst>
              <a:ext uri="{FF2B5EF4-FFF2-40B4-BE49-F238E27FC236}">
                <a16:creationId xmlns:a16="http://schemas.microsoft.com/office/drawing/2014/main" id="{98DE98A0-4E39-18B5-A3F8-F24DE54CE6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77401" y="8102031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422E86-5E36-69F0-6D67-8BD68325AB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7401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BCA728C-288C-7AE5-5265-CC451CFBAA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88733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767A952-6B1E-D886-965C-722568B0A7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88733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A49FA1-A02C-A508-B745-B4757D9BF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300057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F1EA806-7BCA-45BD-57B0-047F2BA4E3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300057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1FF4316-1067-A4A4-738F-F7598E37A6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211385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4756B74-111E-B533-04FA-0DDBFEAC68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211385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33F1D93-8AE3-CAB0-FE03-E23E01F0E0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401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DFB3C9D-A163-4F0D-8339-B4831AC740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401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A82020F-A107-28B4-BBFA-B24F0912D9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88733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DB56E4A-8504-FFBA-8945-0543FDD72A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88733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F29A98-6177-A283-42E2-FE9C1185CE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300057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DC5978A5-743F-11F1-E3E6-BEC974E435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300057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32CB018-C477-B240-2325-DBB44E30FD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11385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60E275C2-3732-844C-82AA-F0F41E2594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211385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4730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50" fill="hold"/>
                                        <p:tgtEl>
                                          <p:spTgt spid="2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50" fill="hold"/>
                                        <p:tgtEl>
                                          <p:spTgt spid="2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50" fill="hold"/>
                                        <p:tgtEl>
                                          <p:spTgt spid="2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350" fill="hold"/>
                                        <p:tgtEl>
                                          <p:spTgt spid="2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6" dur="350" fill="hold"/>
                                        <p:tgtEl>
                                          <p:spTgt spid="2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350" fill="hold"/>
                                        <p:tgtEl>
                                          <p:spTgt spid="2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350" fill="hold"/>
                                        <p:tgtEl>
                                          <p:spTgt spid="2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/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/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/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5C4F-892E-3FF2-0456-8DD8779D8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Caso CIADI No. ARB/20/48 - Alegato de Apertura de Guatemala - 7 de julio de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D107-87A6-7119-0999-AF3F16F94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D52E9F-C3A0-463E-875D-66FE160C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C00C9B2-0A60-E766-BFCE-F2E6FF9B335F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007B7E-2FA9-8F78-9560-93440D3746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2500313"/>
            <a:ext cx="3491245" cy="1055686"/>
          </a:xfrm>
        </p:spPr>
        <p:txBody>
          <a:bodyPr/>
          <a:lstStyle>
            <a:lvl1pPr>
              <a:defRPr sz="4800" i="1" spc="-1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B7EE3F-6BA6-30F8-3626-98A876572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5726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8E5A89F-EB44-51CB-992E-1A2FA3DE01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5726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F833456-51FC-03BC-B4E1-FE63171A19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7915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359C42D-67FA-09ED-1E29-CFA88C7156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30104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5CC6A8DA-32C7-836B-9F23-D7C6431B9E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42292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61A8965-ECEE-0C87-9967-E6742BA60E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0256" y="7787700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2D642AEA-635B-AAD0-8427-1274D124FA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332445" y="7787700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99F9CD78-247C-9127-8E40-79477D21EE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244633" y="7787700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0">
            <a:extLst>
              <a:ext uri="{FF2B5EF4-FFF2-40B4-BE49-F238E27FC236}">
                <a16:creationId xmlns:a16="http://schemas.microsoft.com/office/drawing/2014/main" id="{98DE98A0-4E39-18B5-A3F8-F24DE54CE6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08067" y="7787700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422E86-5E36-69F0-6D67-8BD68325AB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5726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BCA728C-288C-7AE5-5265-CC451CFBAA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7915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767A952-6B1E-D886-965C-722568B0A7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7915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A49FA1-A02C-A508-B745-B4757D9BF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30104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F1EA806-7BCA-45BD-57B0-047F2BA4E3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30104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1FF4316-1067-A4A4-738F-F7598E37A6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42292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4756B74-111E-B533-04FA-0DDBFEAC68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42292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33F1D93-8AE3-CAB0-FE03-E23E01F0E0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5726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DFB3C9D-A163-4F0D-8339-B4831AC740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5726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A82020F-A107-28B4-BBFA-B24F0912D9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17915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DB56E4A-8504-FFBA-8945-0543FDD72A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17915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F29A98-6177-A283-42E2-FE9C1185CE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330104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DC5978A5-743F-11F1-E3E6-BEC974E435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30104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32CB018-C477-B240-2325-DBB44E30FD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242292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60E275C2-3732-844C-82AA-F0F41E2594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42292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7" name="Picture Placeholder 20">
            <a:extLst>
              <a:ext uri="{FF2B5EF4-FFF2-40B4-BE49-F238E27FC236}">
                <a16:creationId xmlns:a16="http://schemas.microsoft.com/office/drawing/2014/main" id="{9E58A41A-FEF8-CB8D-B9C0-8ED6DC726A8A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0154485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AF1FC9-78E7-C317-106C-FD72C8CD5F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0154485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B1A2ACAE-7002-E24A-941F-27BF2BA60B8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154485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5073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50" fill="hold"/>
                                        <p:tgtEl>
                                          <p:spTgt spid="2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50" fill="hold"/>
                                        <p:tgtEl>
                                          <p:spTgt spid="2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50" fill="hold"/>
                                        <p:tgtEl>
                                          <p:spTgt spid="2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350" fill="hold"/>
                                        <p:tgtEl>
                                          <p:spTgt spid="2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6" dur="350" fill="hold"/>
                                        <p:tgtEl>
                                          <p:spTgt spid="2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350" fill="hold"/>
                                        <p:tgtEl>
                                          <p:spTgt spid="2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350" fill="hold"/>
                                        <p:tgtEl>
                                          <p:spTgt spid="2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350" fill="hold"/>
                                        <p:tgtEl>
                                          <p:spTgt spid="5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5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/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/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/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57" grpId="0" animBg="1"/>
      <p:bldP spid="57" grpId="1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1"/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5C4F-892E-3FF2-0456-8DD8779D8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Caso CIADI No. ARB/20/48 - Alegato de Apertura de Guatemala - 7 de julio de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D107-87A6-7119-0999-AF3F16F94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D52E9F-C3A0-463E-875D-66FE160C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C00C9B2-0A60-E766-BFCE-F2E6FF9B335F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B7EE3F-6BA6-30F8-3626-98A876572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1738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8E5A89F-EB44-51CB-992E-1A2FA3DE01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1738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F833456-51FC-03BC-B4E1-FE63171A19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33063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359C42D-67FA-09ED-1E29-CFA88C7156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44395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5CC6A8DA-32C7-836B-9F23-D7C6431B9E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5721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61A8965-ECEE-0C87-9967-E6742BA60E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3063" y="7789803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2D642AEA-635B-AAD0-8427-1274D124FA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344395" y="7789803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99F9CD78-247C-9127-8E40-79477D21EE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255721" y="7789803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0">
            <a:extLst>
              <a:ext uri="{FF2B5EF4-FFF2-40B4-BE49-F238E27FC236}">
                <a16:creationId xmlns:a16="http://schemas.microsoft.com/office/drawing/2014/main" id="{98DE98A0-4E39-18B5-A3F8-F24DE54CE6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21738" y="7789803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422E86-5E36-69F0-6D67-8BD68325AB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1738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BCA728C-288C-7AE5-5265-CC451CFBAA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3063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767A952-6B1E-D886-965C-722568B0A7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3063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A49FA1-A02C-A508-B745-B4757D9BF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4395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F1EA806-7BCA-45BD-57B0-047F2BA4E3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44395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1FF4316-1067-A4A4-738F-F7598E37A6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55721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4756B74-111E-B533-04FA-0DDBFEAC68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55721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33F1D93-8AE3-CAB0-FE03-E23E01F0E0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21738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DFB3C9D-A163-4F0D-8339-B4831AC740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21738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A82020F-A107-28B4-BBFA-B24F0912D9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33063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DB56E4A-8504-FFBA-8945-0543FDD72A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33063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F29A98-6177-A283-42E2-FE9C1185CE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344395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DC5978A5-743F-11F1-E3E6-BEC974E435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44395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32CB018-C477-B240-2325-DBB44E30FD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255721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60E275C2-3732-844C-82AA-F0F41E2594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55721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ACF26C-0A1E-E2F9-77B9-D24C2EC98AE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0167048" y="2641415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0489CB9F-F7D8-0E42-4BAF-5293DF865D2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0167047" y="7789803"/>
            <a:ext cx="2819189" cy="2971591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EC73FC0-1F8C-DEEB-F0C2-2B3DE4E3F8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167048" y="5924550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E836505D-30B2-937A-5B8D-271AA7BB33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167048" y="6374948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5E2DED5-AE49-63A7-7850-1B10BFF5C5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167048" y="11384069"/>
            <a:ext cx="2819189" cy="457200"/>
          </a:xfrm>
        </p:spPr>
        <p:txBody>
          <a:bodyPr/>
          <a:lstStyle>
            <a:lvl1pPr>
              <a:defRPr sz="3000" spc="-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E6CDD46-CEAE-7FAD-E338-B02E897E49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67048" y="11834467"/>
            <a:ext cx="2819189" cy="457200"/>
          </a:xfrm>
        </p:spPr>
        <p:txBody>
          <a:bodyPr/>
          <a:lstStyle>
            <a:lvl1pPr>
              <a:defRPr sz="2400" i="1" spc="-5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44277E-CE61-55E0-4EAA-92F1CF429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2500313"/>
            <a:ext cx="3491245" cy="1055686"/>
          </a:xfrm>
        </p:spPr>
        <p:txBody>
          <a:bodyPr/>
          <a:lstStyle>
            <a:lvl1pPr>
              <a:defRPr sz="4800" i="1" spc="-1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11120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50" fill="hold"/>
                                        <p:tgtEl>
                                          <p:spTgt spid="2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50" fill="hold"/>
                                        <p:tgtEl>
                                          <p:spTgt spid="2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50" fill="hold"/>
                                        <p:tgtEl>
                                          <p:spTgt spid="2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50" fill="hold"/>
                                        <p:tgtEl>
                                          <p:spTgt spid="1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6" dur="350" fill="hold"/>
                                        <p:tgtEl>
                                          <p:spTgt spid="2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350" fill="hold"/>
                                        <p:tgtEl>
                                          <p:spTgt spid="2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350" fill="hold"/>
                                        <p:tgtEl>
                                          <p:spTgt spid="2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7" dur="350" fill="hold"/>
                                        <p:tgtEl>
                                          <p:spTgt spid="2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19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4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5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/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/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/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8" grpId="0" animBg="1"/>
      <p:bldP spid="18" grpId="1" animBg="1"/>
      <p:bldP spid="19" grpId="0" animBg="1"/>
      <p:bldP spid="19" grpId="1" animBg="1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/>
      <p:bldP spid="4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1"/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Caso CIADI No. ARB/20/48 - Alegato de Apertura de Guatemala - 7 de julio de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2250" y="2871483"/>
            <a:ext cx="5303520" cy="443217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82249" y="4831193"/>
            <a:ext cx="11639547" cy="7181199"/>
          </a:xfrm>
        </p:spPr>
        <p:txBody>
          <a:bodyPr vert="horz" lIns="0" tIns="0" rIns="0" bIns="0" numCol="2" spcCol="28800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2336635"/>
            <a:ext cx="7517871" cy="982911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0A902CE-68CF-087F-6D18-F14B6624A3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82250" y="2346161"/>
            <a:ext cx="5303520" cy="443217"/>
          </a:xfrm>
        </p:spPr>
        <p:txBody>
          <a:bodyPr/>
          <a:lstStyle>
            <a:lvl1pPr>
              <a:defRPr lang="en-US" sz="3600" kern="1200" spc="-6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/>
              <a:t>Name</a:t>
            </a:r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4B61481-C5F8-0F6E-6803-92A0CD542A09}"/>
              </a:ext>
            </a:extLst>
          </p:cNvPr>
          <p:cNvSpPr/>
          <p:nvPr/>
        </p:nvSpPr>
        <p:spPr>
          <a:xfrm>
            <a:off x="10087122" y="2336636"/>
            <a:ext cx="0" cy="9829158"/>
          </a:xfrm>
          <a:custGeom>
            <a:avLst/>
            <a:gdLst/>
            <a:ahLst/>
            <a:cxnLst/>
            <a:rect l="l" t="t" r="r" b="b"/>
            <a:pathLst>
              <a:path h="8104505">
                <a:moveTo>
                  <a:pt x="0" y="0"/>
                </a:moveTo>
                <a:lnTo>
                  <a:pt x="0" y="8104465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5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0.03889 L -3.125E-6 -4.62963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296 -2.77778E-6 L 4.79167E-6 -2.7777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296 -2.77778E-6 L 4.79167E-6 -2.77778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3.125E-6 0.03889 L -3.125E-6 -4.62963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4" grpId="0" animBg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296 -2.77778E-6 L 4.79167E-6 -2.77778E-6 " pathEditMode="relative" rAng="0" ptsTypes="AA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45" y="0"/>
                    </p:animMotion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Caso CIADI No. ARB/20/48 - Alegato de Apertura de Guatemala - 7 de julio de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4400" y="2871483"/>
            <a:ext cx="5303520" cy="443217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4400" y="4752307"/>
            <a:ext cx="9893300" cy="6046319"/>
          </a:xfrm>
        </p:spPr>
        <p:txBody>
          <a:bodyPr/>
          <a:lstStyle>
            <a:lvl1pPr>
              <a:lnSpc>
                <a:spcPts val="5200"/>
              </a:lnSpc>
              <a:spcBef>
                <a:spcPts val="600"/>
              </a:spcBef>
              <a:defRPr sz="4800" i="1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2" y="2336636"/>
            <a:ext cx="9473535" cy="6247961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5D29F52-4D9C-2ACF-46CD-65E7B2FE53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6164" y="7009909"/>
            <a:ext cx="4673271" cy="515583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A6DA7CE3-E2B6-AED8-3A38-EC408FDAB7F8}"/>
              </a:ext>
            </a:extLst>
          </p:cNvPr>
          <p:cNvSpPr/>
          <p:nvPr/>
        </p:nvSpPr>
        <p:spPr>
          <a:xfrm>
            <a:off x="12036435" y="2336636"/>
            <a:ext cx="0" cy="9829158"/>
          </a:xfrm>
          <a:custGeom>
            <a:avLst/>
            <a:gdLst/>
            <a:ahLst/>
            <a:cxnLst/>
            <a:rect l="l" t="t" r="r" b="b"/>
            <a:pathLst>
              <a:path h="8104505">
                <a:moveTo>
                  <a:pt x="0" y="0"/>
                </a:moveTo>
                <a:lnTo>
                  <a:pt x="0" y="8104465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0A902CE-68CF-087F-6D18-F14B6624A3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344400" y="2346161"/>
            <a:ext cx="5303520" cy="443217"/>
          </a:xfrm>
        </p:spPr>
        <p:txBody>
          <a:bodyPr/>
          <a:lstStyle>
            <a:lvl1pPr>
              <a:defRPr lang="en-US" sz="3600" kern="1200" spc="-6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/>
              <a:t>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0.03889 L -4.58333E-6 1.85185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8 -2.77778E-6 L -3.95833E-6 -2.7777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3.7037E-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8 -2.77778E-6 L -3.95833E-6 -2.77778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4.58333E-6 0.03889 L -4.58333E-6 1.85185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4" grpId="0" animBg="1"/>
      <p:bldP spid="14" grpId="1" animBg="1"/>
      <p:bldP spid="13" grpId="0" animBg="1"/>
      <p:bldP spid="13" grpId="1" animBg="1"/>
      <p:bldP spid="15" grpId="0" animBg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08 -2.77778E-6 L -3.95833E-6 -2.77778E-6 " pathEditMode="relative" rAng="0" ptsTypes="AA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540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a (w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F44C7E-03A3-5E47-9BE8-C946ECD0E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3999" cy="13716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Caso CIADI No. ARB/20/48 - Alegato de Apertura de Guatemala - 7 de julio de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2" y="4635478"/>
            <a:ext cx="11730193" cy="1263878"/>
          </a:xfrm>
        </p:spPr>
        <p:txBody>
          <a:bodyPr anchor="t" anchorCtr="0"/>
          <a:lstStyle>
            <a:lvl1pPr>
              <a:defRPr sz="900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(Aptos)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3665138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F16263F-8F6C-5EDB-34EC-BBC355F594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48" y="5794581"/>
            <a:ext cx="11730193" cy="1263878"/>
          </a:xfrm>
        </p:spPr>
        <p:txBody>
          <a:bodyPr/>
          <a:lstStyle>
            <a:lvl1pPr algn="r">
              <a:defRPr sz="9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Italic title (Calisto)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3889 L -3.54167E-6 2.22222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3.7037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2.70833E-6 -0.03472 L 2.70833E-6 -3.7037E-7 " pathEditMode="relative" rAng="0" ptsTypes="AA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b (w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F44C7E-03A3-5E47-9BE8-C946ECD0E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3999" cy="13716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Caso CIADI No. ARB/20/48 - Alegato de Apertura de Guatemala - 7 de julio de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0" y="5899355"/>
            <a:ext cx="13392153" cy="1263878"/>
          </a:xfrm>
        </p:spPr>
        <p:txBody>
          <a:bodyPr anchor="t" anchorCtr="0"/>
          <a:lstStyle>
            <a:lvl1pPr algn="r">
              <a:defRPr sz="9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(Aptos)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3665138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F16263F-8F6C-5EDB-34EC-BBC355F594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1" y="4508478"/>
            <a:ext cx="13392153" cy="1263878"/>
          </a:xfrm>
        </p:spPr>
        <p:txBody>
          <a:bodyPr/>
          <a:lstStyle>
            <a:lvl1pPr algn="l">
              <a:defRPr sz="9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Italic title (Calisto)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3889 L 1.875E-6 2.59259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3472 L 1.875E-6 1.48148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1.875E-6 -0.03472 L 1.875E-6 1.48148E-6 " pathEditMode="relative" rAng="0" ptsTypes="AA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2" y="4635478"/>
            <a:ext cx="11730193" cy="1263878"/>
          </a:xfrm>
        </p:spPr>
        <p:txBody>
          <a:bodyPr anchor="t" anchorCtr="0"/>
          <a:lstStyle>
            <a:lvl1pPr>
              <a:defRPr lang="en-US" sz="9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3665138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B03759D-87E8-9D1B-D27D-23DF4D5F1F4A}"/>
              </a:ext>
            </a:extLst>
          </p:cNvPr>
          <p:cNvSpPr/>
          <p:nvPr/>
        </p:nvSpPr>
        <p:spPr>
          <a:xfrm>
            <a:off x="2261296" y="3733538"/>
            <a:ext cx="0" cy="7340101"/>
          </a:xfrm>
          <a:custGeom>
            <a:avLst/>
            <a:gdLst/>
            <a:ahLst/>
            <a:cxnLst/>
            <a:rect l="l" t="t" r="r" b="b"/>
            <a:pathLst>
              <a:path h="6052184">
                <a:moveTo>
                  <a:pt x="0" y="0"/>
                </a:moveTo>
                <a:lnTo>
                  <a:pt x="0" y="6052171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24D30EC-BE57-9E73-FC7C-762FE57E0567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3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7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8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accent3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5950" y="13071142"/>
            <a:ext cx="82296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6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6" y="454027"/>
            <a:ext cx="2669501" cy="49576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s-419"/>
              <a:t>27 de agosto de 2025 | La tendencia a la </a:t>
            </a:r>
            <a:r>
              <a:rPr lang="es-419" err="1"/>
              <a:t>contractualizacion</a:t>
            </a:r>
            <a:r>
              <a:rPr lang="es-419"/>
              <a:t> de las disputas de inversión </a:t>
            </a:r>
            <a:endParaRPr lang="es-419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2" y="4635480"/>
            <a:ext cx="11730192" cy="1263877"/>
          </a:xfrm>
        </p:spPr>
        <p:txBody>
          <a:bodyPr anchor="t" anchorCtr="0"/>
          <a:lstStyle>
            <a:lvl1pPr>
              <a:defRPr lang="en-US" sz="7315" i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2" y="3665140"/>
            <a:ext cx="7467600" cy="542067"/>
          </a:xfrm>
        </p:spPr>
        <p:txBody>
          <a:bodyPr/>
          <a:lstStyle>
            <a:lvl1pPr>
              <a:defRPr sz="1949" i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B03759D-87E8-9D1B-D27D-23DF4D5F1F4A}"/>
              </a:ext>
            </a:extLst>
          </p:cNvPr>
          <p:cNvSpPr/>
          <p:nvPr userDrawn="1"/>
        </p:nvSpPr>
        <p:spPr>
          <a:xfrm>
            <a:off x="2261296" y="3733539"/>
            <a:ext cx="0" cy="7340101"/>
          </a:xfrm>
          <a:custGeom>
            <a:avLst/>
            <a:gdLst/>
            <a:ahLst/>
            <a:cxnLst/>
            <a:rect l="l" t="t" r="r" b="b"/>
            <a:pathLst>
              <a:path h="6052184">
                <a:moveTo>
                  <a:pt x="0" y="0"/>
                </a:moveTo>
                <a:lnTo>
                  <a:pt x="0" y="6052171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 sz="645">
              <a:solidFill>
                <a:schemeClr val="accent3"/>
              </a:solidFill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24D30EC-BE57-9E73-FC7C-762FE57E0567}"/>
              </a:ext>
            </a:extLst>
          </p:cNvPr>
          <p:cNvSpPr/>
          <p:nvPr userDrawn="1"/>
        </p:nvSpPr>
        <p:spPr>
          <a:xfrm>
            <a:off x="610416" y="12864197"/>
            <a:ext cx="23163173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 sz="645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4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3472 L 1.875E-6 1.48148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bg>
      <p:bgPr>
        <a:solidFill>
          <a:srgbClr val="4A2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2" y="4635478"/>
            <a:ext cx="11730193" cy="1263878"/>
          </a:xfrm>
        </p:spPr>
        <p:txBody>
          <a:bodyPr anchor="t" anchorCtr="0"/>
          <a:lstStyle>
            <a:lvl1pPr>
              <a:defRPr lang="en-US" sz="9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3665138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B03759D-87E8-9D1B-D27D-23DF4D5F1F4A}"/>
              </a:ext>
            </a:extLst>
          </p:cNvPr>
          <p:cNvSpPr/>
          <p:nvPr/>
        </p:nvSpPr>
        <p:spPr>
          <a:xfrm>
            <a:off x="2261296" y="3733538"/>
            <a:ext cx="0" cy="7340101"/>
          </a:xfrm>
          <a:custGeom>
            <a:avLst/>
            <a:gdLst/>
            <a:ahLst/>
            <a:cxnLst/>
            <a:rect l="l" t="t" r="r" b="b"/>
            <a:pathLst>
              <a:path h="6052184">
                <a:moveTo>
                  <a:pt x="0" y="0"/>
                </a:moveTo>
                <a:lnTo>
                  <a:pt x="0" y="6052171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24D30EC-BE57-9E73-FC7C-762FE57E0567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4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3472 L 1.875E-6 1.48148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2550728"/>
            <a:ext cx="9893300" cy="3837369"/>
          </a:xfrm>
        </p:spPr>
        <p:txBody>
          <a:bodyPr/>
          <a:lstStyle>
            <a:lvl1pPr>
              <a:lnSpc>
                <a:spcPts val="5200"/>
              </a:lnSpc>
              <a:spcBef>
                <a:spcPts val="600"/>
              </a:spcBef>
              <a:defRPr sz="4800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D337C7A-0745-6940-E521-C4765CB5A2DC}"/>
              </a:ext>
            </a:extLst>
          </p:cNvPr>
          <p:cNvSpPr/>
          <p:nvPr/>
        </p:nvSpPr>
        <p:spPr>
          <a:xfrm>
            <a:off x="12036435" y="2641415"/>
            <a:ext cx="0" cy="9524957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164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2" y="7009907"/>
            <a:ext cx="9473532" cy="5155838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0" y="2641600"/>
            <a:ext cx="11436350" cy="7893031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4.16667E-7 -3.7037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/>
      <p:bldP spid="12" grpId="0" animBg="1"/>
      <p:bldP spid="14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4.16667E-7 -3.7037E-7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Caso CIADI No. ARB/20/48 - Alegato de Apertura de Guatemala - 7 de julio de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1939788"/>
            <a:ext cx="9473534" cy="10225957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0" y="5910165"/>
            <a:ext cx="11436350" cy="6311246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66C93D9-3947-C2C1-FCB5-481994B6C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4400" y="1543971"/>
            <a:ext cx="11414125" cy="1810869"/>
          </a:xfrm>
        </p:spPr>
        <p:txBody>
          <a:bodyPr anchor="t" anchorCtr="0"/>
          <a:lstStyle>
            <a:lvl1pPr>
              <a:lnSpc>
                <a:spcPct val="100000"/>
              </a:lnSpc>
              <a:defRPr sz="12000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BD84E07-5905-13C3-8DAA-CDBA74DAAB17}"/>
              </a:ext>
            </a:extLst>
          </p:cNvPr>
          <p:cNvSpPr/>
          <p:nvPr/>
        </p:nvSpPr>
        <p:spPr>
          <a:xfrm>
            <a:off x="12036435" y="5917784"/>
            <a:ext cx="0" cy="6248058"/>
          </a:xfrm>
          <a:custGeom>
            <a:avLst/>
            <a:gdLst/>
            <a:ahLst/>
            <a:cxnLst/>
            <a:rect l="l" t="t" r="r" b="b"/>
            <a:pathLst>
              <a:path h="5151755">
                <a:moveTo>
                  <a:pt x="0" y="0"/>
                </a:moveTo>
                <a:lnTo>
                  <a:pt x="0" y="5151675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933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4 L 4.79167E-6 4.6296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5.20833E-7 2.03704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4 L 4.79167E-6 4.62963E-6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1" grpId="0"/>
      <p:bldP spid="11" grpId="1"/>
      <p:bldP spid="1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5917797"/>
            <a:ext cx="9473534" cy="6247947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0" y="2641600"/>
            <a:ext cx="11436350" cy="7893031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36D3B-E9C4-D1F3-5F13-2F5248C6D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0" y="2441575"/>
            <a:ext cx="10238862" cy="14620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0B7FEA0-4814-79B7-E9E3-F51B5D06DA02}"/>
              </a:ext>
            </a:extLst>
          </p:cNvPr>
          <p:cNvSpPr/>
          <p:nvPr/>
        </p:nvSpPr>
        <p:spPr>
          <a:xfrm>
            <a:off x="12036435" y="2641415"/>
            <a:ext cx="0" cy="9524957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164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3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4.16667E-7 -3.7037E-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4.16667E-7 -3.7037E-7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2" grpId="0"/>
      <p:bldP spid="2" grpId="1"/>
      <p:bldP spid="1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0" y="2641600"/>
            <a:ext cx="11436350" cy="7893031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36D3B-E9C4-D1F3-5F13-2F5248C6D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0" y="2441575"/>
            <a:ext cx="10238862" cy="14620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0B7FEA0-4814-79B7-E9E3-F51B5D06DA02}"/>
              </a:ext>
            </a:extLst>
          </p:cNvPr>
          <p:cNvSpPr/>
          <p:nvPr/>
        </p:nvSpPr>
        <p:spPr>
          <a:xfrm>
            <a:off x="12036435" y="2641415"/>
            <a:ext cx="0" cy="9524957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164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0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4.16667E-7 -3.7037E-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4.16667E-7 -3.7037E-7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2" grpId="0"/>
      <p:bldP spid="2" grpId="1"/>
      <p:bldP spid="1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1939788"/>
            <a:ext cx="9473534" cy="10225957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0" y="5910165"/>
            <a:ext cx="11436350" cy="6311246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66C93D9-3947-C2C1-FCB5-481994B6C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4400" y="1543971"/>
            <a:ext cx="11414125" cy="1258223"/>
          </a:xfrm>
        </p:spPr>
        <p:txBody>
          <a:bodyPr anchor="t" anchorCtr="0"/>
          <a:lstStyle>
            <a:lvl1pPr>
              <a:lnSpc>
                <a:spcPct val="100000"/>
              </a:lnSpc>
              <a:defRPr sz="9000" i="0" spc="-15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Title (Aptos)</a:t>
            </a:r>
            <a:endParaRPr lang="en-GB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BD84E07-5905-13C3-8DAA-CDBA74DAAB17}"/>
              </a:ext>
            </a:extLst>
          </p:cNvPr>
          <p:cNvSpPr/>
          <p:nvPr/>
        </p:nvSpPr>
        <p:spPr>
          <a:xfrm>
            <a:off x="12036435" y="5917784"/>
            <a:ext cx="0" cy="6248058"/>
          </a:xfrm>
          <a:custGeom>
            <a:avLst/>
            <a:gdLst/>
            <a:ahLst/>
            <a:cxnLst/>
            <a:rect l="l" t="t" r="r" b="b"/>
            <a:pathLst>
              <a:path h="5151755">
                <a:moveTo>
                  <a:pt x="0" y="0"/>
                </a:moveTo>
                <a:lnTo>
                  <a:pt x="0" y="5151675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pPr lvl="0"/>
            <a:endParaRPr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9850E4-25BD-7529-EBF0-9252D511E7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4400" y="2814286"/>
            <a:ext cx="11414125" cy="1258223"/>
          </a:xfrm>
        </p:spPr>
        <p:txBody>
          <a:bodyPr/>
          <a:lstStyle>
            <a:lvl1pPr marL="0" algn="r" defTabSz="457200" rtl="0" eaLnBrk="1" latinLnBrk="0" hangingPunct="1">
              <a:defRPr lang="en-US" sz="9000" i="1" kern="1200" spc="-18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Italic title (Calisto)</a:t>
            </a:r>
          </a:p>
        </p:txBody>
      </p:sp>
    </p:spTree>
    <p:extLst>
      <p:ext uri="{BB962C8B-B14F-4D97-AF65-F5344CB8AC3E}">
        <p14:creationId xmlns:p14="http://schemas.microsoft.com/office/powerpoint/2010/main" val="4921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4 L 4.79167E-6 4.6296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5.20833E-7 9.25926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3.7037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4 L 4.79167E-6 4.62963E-6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1" grpId="0"/>
      <p:bldP spid="11" grpId="1"/>
      <p:bldP spid="17" grpId="0" animBg="1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2.70833E-6 -0.03472 L 2.70833E-6 -3.7037E-7 " pathEditMode="relative" rAng="0" ptsTypes="AA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3090" y="13071142"/>
            <a:ext cx="82296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440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4400" y="2550728"/>
            <a:ext cx="9893300" cy="3837369"/>
          </a:xfrm>
        </p:spPr>
        <p:txBody>
          <a:bodyPr/>
          <a:lstStyle>
            <a:lvl1pPr>
              <a:lnSpc>
                <a:spcPts val="5200"/>
              </a:lnSpc>
              <a:spcBef>
                <a:spcPts val="600"/>
              </a:spcBef>
              <a:defRPr sz="4800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D337C7A-0745-6940-E521-C4765CB5A2DC}"/>
              </a:ext>
            </a:extLst>
          </p:cNvPr>
          <p:cNvSpPr/>
          <p:nvPr/>
        </p:nvSpPr>
        <p:spPr>
          <a:xfrm>
            <a:off x="12036435" y="2641415"/>
            <a:ext cx="0" cy="9524957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164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3733550"/>
            <a:ext cx="5866987" cy="8432195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0" y="6773336"/>
            <a:ext cx="10871198" cy="5392410"/>
          </a:xfrm>
        </p:spPr>
        <p:txBody>
          <a:bodyPr numCol="2" spcCol="288000"/>
          <a:lstStyle>
            <a:lvl1pPr>
              <a:spcBef>
                <a:spcPts val="300"/>
              </a:spcBef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300"/>
              </a:spcBef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5D29F52-4D9C-2ACF-46CD-65E7B2FE53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1739" y="2336623"/>
            <a:ext cx="4774852" cy="4368505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3.33333E-6 -3.51852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5.20833E-7 2.03704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5.20833E-7 2.03704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3.7037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5.20833E-7 2.03704E-6 " pathEditMode="relative" rAng="0" ptsTypes="AA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/>
      <p:bldP spid="12" grpId="0" animBg="1"/>
      <p:bldP spid="14" grpId="0" animBg="1"/>
      <p:bldP spid="14" grpId="1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3.33333E-6 -3.51852E-6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13" grpId="0" animBg="1"/>
      <p:bldP spid="13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950" y="1762550"/>
            <a:ext cx="3601009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3901" y="1762550"/>
            <a:ext cx="18681699" cy="1952199"/>
          </a:xfrm>
        </p:spPr>
        <p:txBody>
          <a:bodyPr/>
          <a:lstStyle>
            <a:lvl1pPr>
              <a:lnSpc>
                <a:spcPts val="5200"/>
              </a:lnSpc>
              <a:spcBef>
                <a:spcPts val="600"/>
              </a:spcBef>
              <a:defRPr sz="4800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4520895"/>
            <a:ext cx="3606546" cy="327635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5D29F52-4D9C-2ACF-46CD-65E7B2FE53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0413" y="8895733"/>
            <a:ext cx="3606546" cy="327635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2C83A842-0D08-B8C7-333D-748539205A00}"/>
              </a:ext>
            </a:extLst>
          </p:cNvPr>
          <p:cNvSpPr/>
          <p:nvPr/>
        </p:nvSpPr>
        <p:spPr>
          <a:xfrm>
            <a:off x="4521739" y="4524056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39118748-48ED-211A-092C-3ABD944DEBD0}"/>
              </a:ext>
            </a:extLst>
          </p:cNvPr>
          <p:cNvSpPr/>
          <p:nvPr/>
        </p:nvSpPr>
        <p:spPr>
          <a:xfrm>
            <a:off x="4521739" y="889255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5FE77CC4-3B19-A372-31F5-4A7E9AE80022}"/>
              </a:ext>
            </a:extLst>
          </p:cNvPr>
          <p:cNvSpPr/>
          <p:nvPr/>
        </p:nvSpPr>
        <p:spPr>
          <a:xfrm>
            <a:off x="16255715" y="4530407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E2FB3D16-586E-221C-0709-80A38D52D388}"/>
              </a:ext>
            </a:extLst>
          </p:cNvPr>
          <p:cNvSpPr/>
          <p:nvPr/>
        </p:nvSpPr>
        <p:spPr>
          <a:xfrm>
            <a:off x="16255715" y="889890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3"/>
              </a:solidFill>
            </a:endParaRP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0D564404-2B8A-B89D-1FB9-A9BFC34489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44389" y="4527238"/>
            <a:ext cx="3606546" cy="327635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C7DC9ABF-DF49-DF92-A954-E4D2A48D86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344389" y="8895733"/>
            <a:ext cx="3606546" cy="327635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4875B04-3459-6C15-6D9A-5EA2394CF1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599" y="4840848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5873B-83C3-DA1B-4451-A78426854C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19613" y="5633923"/>
            <a:ext cx="6693192" cy="216332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A46F238A-D03B-13A0-2F6E-77B4C2E9A6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9599" y="9203641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BD9AB81-2D7C-B266-2EF4-1E414B7332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19613" y="9996716"/>
            <a:ext cx="6693192" cy="216332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1F9F1CD6-5D73-D0BE-3C4A-D17D318562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55715" y="4840848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61A7B5C0-E967-6171-C6C7-4A324C197F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55715" y="5633923"/>
            <a:ext cx="6693192" cy="216332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CB74A6BE-548C-8888-2FB1-BB9FE3AD44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255715" y="9203641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F46897BB-0CA7-56BE-CAA6-0CF4CE6C4C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255715" y="9996716"/>
            <a:ext cx="6693192" cy="216332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1.45833E-6 -3.88889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1719 -0.00023 L 1.45833E-6 -3.88889E-6 " pathEditMode="relative" rAng="0" ptsTypes="AA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14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440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4400" y="2550728"/>
            <a:ext cx="10871200" cy="3370805"/>
          </a:xfrm>
        </p:spPr>
        <p:txBody>
          <a:bodyPr/>
          <a:lstStyle>
            <a:lvl1pPr>
              <a:lnSpc>
                <a:spcPts val="5200"/>
              </a:lnSpc>
              <a:spcBef>
                <a:spcPts val="600"/>
              </a:spcBef>
              <a:defRPr sz="4800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1939789"/>
            <a:ext cx="9473534" cy="367321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BDFCF81C-0132-C170-84AA-22B870566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161" y="10296598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ABD5F2C-FEA6-71EA-B496-F4D2767A27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161" y="11089674"/>
            <a:ext cx="6693192" cy="137588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D9C10074-583B-5456-F326-7F71449DF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3064" y="10296598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AF2BD104-6BE7-6D8E-DC7F-3988C7CF9C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3064" y="11089674"/>
            <a:ext cx="6693192" cy="137588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74DA463A-07A6-B0E0-E1FE-CC40616B2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59663" y="10296598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A45571CD-FAEE-AFA8-C5C2-F986BFB128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59664" y="11089674"/>
            <a:ext cx="6693192" cy="137588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C5E0B456-6788-FC05-4D6F-B8067798E856}"/>
              </a:ext>
            </a:extLst>
          </p:cNvPr>
          <p:cNvSpPr/>
          <p:nvPr/>
        </p:nvSpPr>
        <p:spPr>
          <a:xfrm>
            <a:off x="642161" y="998475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3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65A94412-5FC3-F58F-9233-9E519051B13B}"/>
              </a:ext>
            </a:extLst>
          </p:cNvPr>
          <p:cNvSpPr/>
          <p:nvPr/>
        </p:nvSpPr>
        <p:spPr>
          <a:xfrm>
            <a:off x="8433064" y="998475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3"/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1FAA4D43-4327-7EE8-1153-9C74F33D8E55}"/>
              </a:ext>
            </a:extLst>
          </p:cNvPr>
          <p:cNvSpPr/>
          <p:nvPr/>
        </p:nvSpPr>
        <p:spPr>
          <a:xfrm>
            <a:off x="16259663" y="998475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3"/>
              </a:solidFill>
            </a:endParaRP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1F418DCF-2660-E09E-3C76-25E1345FF3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161" y="7272275"/>
            <a:ext cx="6693192" cy="2712475"/>
          </a:xfrm>
        </p:spPr>
        <p:txBody>
          <a:bodyPr/>
          <a:lstStyle>
            <a:lvl1pPr>
              <a:defRPr sz="18000" i="1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A7E00F83-2BF1-F902-6096-7D584C7F40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50912" y="7272275"/>
            <a:ext cx="6693192" cy="2712475"/>
          </a:xfrm>
        </p:spPr>
        <p:txBody>
          <a:bodyPr/>
          <a:lstStyle>
            <a:lvl1pPr>
              <a:defRPr sz="18000" i="1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3467D50D-4E4C-EC45-9533-9B8EBB4D27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59663" y="7272275"/>
            <a:ext cx="6693192" cy="2712475"/>
          </a:xfrm>
        </p:spPr>
        <p:txBody>
          <a:bodyPr/>
          <a:lstStyle>
            <a:lvl1pPr>
              <a:defRPr sz="18000" i="1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834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5.20833E-7 2.03704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5.20833E-7 2.03704E-6 " pathEditMode="relative" rAng="0" ptsTypes="AA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4 L 3.33333E-6 3.7037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4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7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8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4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161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160" y="2550729"/>
            <a:ext cx="11549839" cy="2633332"/>
          </a:xfrm>
        </p:spPr>
        <p:txBody>
          <a:bodyPr/>
          <a:lstStyle>
            <a:lvl1pPr>
              <a:lnSpc>
                <a:spcPts val="5200"/>
              </a:lnSpc>
              <a:spcBef>
                <a:spcPts val="600"/>
              </a:spcBef>
              <a:defRPr sz="4800" spc="-1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2" y="5917784"/>
            <a:ext cx="6692430" cy="2974765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BDFCF81C-0132-C170-84AA-22B870566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161" y="9204398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ABD5F2C-FEA6-71EA-B496-F4D2767A27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161" y="10006278"/>
            <a:ext cx="6693192" cy="1947169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D9C10074-583B-5456-F326-7F71449DF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3064" y="9204398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AF2BD104-6BE7-6D8E-DC7F-3988C7CF9C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3064" y="10006278"/>
            <a:ext cx="6693192" cy="1947169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74DA463A-07A6-B0E0-E1FE-CC40616B2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59663" y="9204398"/>
            <a:ext cx="6693192" cy="560449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A45571CD-FAEE-AFA8-C5C2-F986BFB128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59664" y="10006278"/>
            <a:ext cx="6693192" cy="1947169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12DEC1F-36FB-2643-818C-9BA2AA9B33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33064" y="5917784"/>
            <a:ext cx="6692417" cy="2974765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F283F7D-5FF0-2F48-2CEA-5FE02B4206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6255721" y="5917784"/>
            <a:ext cx="6692417" cy="2974765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2.1875E-6 -3.88889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04167E-6 -4.44444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22917E-6 0.03888 L 3.22917E-6 4.81481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22917E-6 0.03889 L 3.22917E-6 -2.96296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0.03888 L -2.91667E-6 4.8148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0.03889 L -2.91667E-6 -2.96296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0.03888 L 3.54167E-6 4.81481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0.03889 L 3.54167E-6 -2.96296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1719 -0.00023 L -2.1875E-6 -3.88889E-6 " pathEditMode="relative" rAng="0" ptsTypes="AA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1719 -0.00023 L -1.04167E-6 -4.44444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4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3.22917E-6 0.03888 L 3.22917E-6 4.81481E-6 " pathEditMode="relative" rAng="0" ptsTypes="AA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3.22917E-6 0.03889 L 3.22917E-6 -2.96296E-6 " pathEditMode="relative" rAng="0" ptsTypes="AA">
                      <p:cBhvr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2.91667E-6 0.03888 L -2.91667E-6 4.81481E-6 " pathEditMode="relative" rAng="0" ptsTypes="AA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2.91667E-6 0.03889 L -2.91667E-6 -2.96296E-6 " pathEditMode="relative" rAng="0" ptsTypes="AA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3.54167E-6 0.03888 L 3.54167E-6 4.81481E-6 " pathEditMode="relative" rAng="0" ptsTypes="AA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3.54167E-6 0.03889 L 3.54167E-6 -2.96296E-6 " pathEditMode="relative" rAng="0" ptsTypes="AA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895345"/>
            <a:ext cx="21882100" cy="1462087"/>
          </a:xfrm>
        </p:spPr>
        <p:txBody>
          <a:bodyPr/>
          <a:lstStyle>
            <a:lvl1pPr>
              <a:defRPr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13022802"/>
            <a:ext cx="558800" cy="3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895345"/>
            <a:ext cx="21882100" cy="1462087"/>
          </a:xfrm>
        </p:spPr>
        <p:txBody>
          <a:bodyPr/>
          <a:lstStyle>
            <a:lvl1pPr>
              <a:defRPr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13022802"/>
            <a:ext cx="558800" cy="3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2703252"/>
            <a:ext cx="21882100" cy="1462087"/>
          </a:xfrm>
        </p:spPr>
        <p:txBody>
          <a:bodyPr/>
          <a:lstStyle>
            <a:lvl1pPr>
              <a:defRPr sz="12000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Large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9C57C7-6047-E308-4AC0-F94A67D7B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itle Only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2703252"/>
            <a:ext cx="21882100" cy="1462087"/>
          </a:xfrm>
        </p:spPr>
        <p:txBody>
          <a:bodyPr/>
          <a:lstStyle>
            <a:lvl1pPr>
              <a:defRPr sz="12000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Large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9C57C7-6047-E308-4AC0-F94A67D7B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 Eyebrow Text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2239497"/>
            <a:ext cx="21882100" cy="1462087"/>
          </a:xfrm>
        </p:spPr>
        <p:txBody>
          <a:bodyPr/>
          <a:lstStyle>
            <a:lvl1pPr>
              <a:defRPr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 Eyebrow Text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1188146"/>
            <a:ext cx="21882100" cy="1462087"/>
          </a:xfrm>
        </p:spPr>
        <p:txBody>
          <a:bodyPr/>
          <a:lstStyle>
            <a:lvl1pPr>
              <a:defRPr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673099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 Eyebrow Text B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2239497"/>
            <a:ext cx="21882100" cy="1462087"/>
          </a:xfrm>
        </p:spPr>
        <p:txBody>
          <a:bodyPr/>
          <a:lstStyle>
            <a:lvl1pPr>
              <a:defRPr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 Eyebrow Text B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1188146"/>
            <a:ext cx="21882100" cy="1462087"/>
          </a:xfrm>
        </p:spPr>
        <p:txBody>
          <a:bodyPr/>
          <a:lstStyle>
            <a:lvl1pPr>
              <a:defRPr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673099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yebrow Text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7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8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692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yebrow Text Only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1" y="457200"/>
            <a:ext cx="558800" cy="342899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1762550"/>
            <a:ext cx="7467600" cy="542066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5C4F-892E-3FF2-0456-8DD8779D8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D107-87A6-7119-0999-AF3F16F94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D52E9F-C3A0-463E-875D-66FE160C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12600" y="13022802"/>
            <a:ext cx="558800" cy="342899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C00C9B2-0A60-E766-BFCE-F2E6FF9B335F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9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5C4F-892E-3FF2-0456-8DD8779D8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D107-87A6-7119-0999-AF3F16F94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D52E9F-C3A0-463E-875D-66FE160C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12600" y="13022802"/>
            <a:ext cx="558800" cy="342899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C00C9B2-0A60-E766-BFCE-F2E6FF9B335F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7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1982783"/>
            <a:ext cx="8999998" cy="1462087"/>
          </a:xfrm>
        </p:spPr>
        <p:txBody>
          <a:bodyPr/>
          <a:lstStyle>
            <a:lvl1pPr>
              <a:defRPr spc="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08CA15-3225-E687-9366-9D4E524AB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023D6995-88A0-4B2C-DC2F-F77A780815DB}"/>
              </a:ext>
            </a:extLst>
          </p:cNvPr>
          <p:cNvSpPr/>
          <p:nvPr/>
        </p:nvSpPr>
        <p:spPr>
          <a:xfrm>
            <a:off x="14300051" y="2339810"/>
            <a:ext cx="9474129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4A96BF94-4244-901F-6601-E84688B63F77}"/>
              </a:ext>
            </a:extLst>
          </p:cNvPr>
          <p:cNvSpPr/>
          <p:nvPr/>
        </p:nvSpPr>
        <p:spPr>
          <a:xfrm>
            <a:off x="14300051" y="3425584"/>
            <a:ext cx="9474129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43FDC3F-652C-9D5E-4A94-7E11758AE7F8}"/>
              </a:ext>
            </a:extLst>
          </p:cNvPr>
          <p:cNvSpPr/>
          <p:nvPr/>
        </p:nvSpPr>
        <p:spPr>
          <a:xfrm>
            <a:off x="14300051" y="4524056"/>
            <a:ext cx="9474129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F18996C-AA79-A59B-E104-FBE1C0C35F13}"/>
              </a:ext>
            </a:extLst>
          </p:cNvPr>
          <p:cNvSpPr txBox="1"/>
          <p:nvPr/>
        </p:nvSpPr>
        <p:spPr>
          <a:xfrm>
            <a:off x="14284648" y="2538209"/>
            <a:ext cx="1209873" cy="388773"/>
          </a:xfrm>
          <a:prstGeom prst="rect">
            <a:avLst/>
          </a:prstGeom>
        </p:spPr>
        <p:txBody>
          <a:bodyPr vert="horz" wrap="square" lIns="0" tIns="19253" rIns="0" bIns="0" rtlCol="0">
            <a:spAutoFit/>
          </a:bodyPr>
          <a:lstStyle/>
          <a:p>
            <a:pPr marL="15403">
              <a:spcBef>
                <a:spcPts val="152"/>
              </a:spcBef>
            </a:pPr>
            <a:r>
              <a:rPr sz="2400" i="1" spc="-12">
                <a:solidFill>
                  <a:srgbClr val="362929"/>
                </a:solidFill>
                <a:latin typeface="Calisto MT"/>
                <a:cs typeface="Calisto MT"/>
              </a:rPr>
              <a:t>Email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03C4FE4-557C-5C50-A059-E6AB11B8F3E4}"/>
              </a:ext>
            </a:extLst>
          </p:cNvPr>
          <p:cNvSpPr txBox="1"/>
          <p:nvPr/>
        </p:nvSpPr>
        <p:spPr>
          <a:xfrm>
            <a:off x="20151638" y="2651843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5403">
              <a:spcBef>
                <a:spcPts val="152"/>
              </a:spcBef>
            </a:pPr>
            <a:r>
              <a:rPr lang="en-GB" sz="2400" spc="-12">
                <a:solidFill>
                  <a:schemeClr val="accent3"/>
                </a:solidFill>
                <a:latin typeface="Aptos Light"/>
                <a:cs typeface="Apto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sz="2400" spc="-12">
                <a:solidFill>
                  <a:schemeClr val="accent3"/>
                </a:solidFill>
                <a:latin typeface="Aptos Light"/>
                <a:cs typeface="Apto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@wordstone.com</a:t>
            </a:r>
            <a:endParaRPr sz="240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56D19AE-2209-CCFA-157A-C46962CAADC4}"/>
              </a:ext>
            </a:extLst>
          </p:cNvPr>
          <p:cNvSpPr txBox="1"/>
          <p:nvPr/>
        </p:nvSpPr>
        <p:spPr>
          <a:xfrm>
            <a:off x="14284649" y="3630230"/>
            <a:ext cx="1209873" cy="388773"/>
          </a:xfrm>
          <a:prstGeom prst="rect">
            <a:avLst/>
          </a:prstGeom>
        </p:spPr>
        <p:txBody>
          <a:bodyPr vert="horz" wrap="square" lIns="0" tIns="19253" rIns="0" bIns="0" rtlCol="0">
            <a:spAutoFit/>
          </a:bodyPr>
          <a:lstStyle/>
          <a:p>
            <a:pPr marL="15403">
              <a:spcBef>
                <a:spcPts val="152"/>
              </a:spcBef>
            </a:pPr>
            <a:r>
              <a:rPr sz="2400" i="1" spc="-12">
                <a:solidFill>
                  <a:srgbClr val="362929"/>
                </a:solidFill>
                <a:latin typeface="Calisto MT"/>
                <a:cs typeface="Calisto MT"/>
              </a:rPr>
              <a:t>Telephone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A82A716-9854-D5EB-7327-C91E53E32C2C}"/>
              </a:ext>
            </a:extLst>
          </p:cNvPr>
          <p:cNvSpPr txBox="1"/>
          <p:nvPr/>
        </p:nvSpPr>
        <p:spPr>
          <a:xfrm>
            <a:off x="20151636" y="3743864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5403">
              <a:spcBef>
                <a:spcPts val="152"/>
              </a:spcBef>
            </a:pPr>
            <a:r>
              <a:rPr lang="en-GB" sz="2400">
                <a:solidFill>
                  <a:schemeClr val="accent3"/>
                </a:solidFill>
                <a:latin typeface="+mn-lt"/>
                <a:cs typeface="Aptos Light"/>
              </a:rPr>
              <a:t>+33 1 59 44 08 66</a:t>
            </a:r>
            <a:endParaRPr sz="240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1ECA2434-BAC3-74E4-CC09-9B639B4BD72D}"/>
              </a:ext>
            </a:extLst>
          </p:cNvPr>
          <p:cNvSpPr txBox="1"/>
          <p:nvPr/>
        </p:nvSpPr>
        <p:spPr>
          <a:xfrm>
            <a:off x="14284649" y="4722252"/>
            <a:ext cx="1209873" cy="388773"/>
          </a:xfrm>
          <a:prstGeom prst="rect">
            <a:avLst/>
          </a:prstGeom>
        </p:spPr>
        <p:txBody>
          <a:bodyPr vert="horz" wrap="square" lIns="0" tIns="19253" rIns="0" bIns="0" rtlCol="0">
            <a:spAutoFit/>
          </a:bodyPr>
          <a:lstStyle/>
          <a:p>
            <a:pPr marL="15403">
              <a:spcBef>
                <a:spcPts val="152"/>
              </a:spcBef>
            </a:pPr>
            <a:r>
              <a:rPr sz="2400" i="1" spc="-12">
                <a:solidFill>
                  <a:srgbClr val="362929"/>
                </a:solidFill>
                <a:latin typeface="Calisto MT"/>
                <a:cs typeface="Calisto MT"/>
              </a:rPr>
              <a:t>Website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4391F643-BE93-E75E-FDA8-658BB1FD3D24}"/>
              </a:ext>
            </a:extLst>
          </p:cNvPr>
          <p:cNvSpPr txBox="1"/>
          <p:nvPr/>
        </p:nvSpPr>
        <p:spPr>
          <a:xfrm>
            <a:off x="20151637" y="4835887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5403">
              <a:spcBef>
                <a:spcPts val="152"/>
              </a:spcBef>
            </a:pPr>
            <a:r>
              <a:rPr sz="2400" spc="-12">
                <a:solidFill>
                  <a:schemeClr val="accent3"/>
                </a:solidFill>
                <a:latin typeface="Aptos Light"/>
                <a:cs typeface="Aptos Light"/>
              </a:rPr>
              <a:t>wordstone.com</a:t>
            </a:r>
            <a:endParaRPr sz="240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F114641-D95E-43B4-34C9-4B72E67ED7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7797252"/>
            <a:ext cx="23163172" cy="546061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2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1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0" y="1982783"/>
            <a:ext cx="8999998" cy="1462087"/>
          </a:xfrm>
        </p:spPr>
        <p:txBody>
          <a:bodyPr/>
          <a:lstStyle>
            <a:lvl1pPr>
              <a:defRPr spc="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08CA15-3225-E687-9366-9D4E524AB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023D6995-88A0-4B2C-DC2F-F77A780815DB}"/>
              </a:ext>
            </a:extLst>
          </p:cNvPr>
          <p:cNvSpPr/>
          <p:nvPr/>
        </p:nvSpPr>
        <p:spPr>
          <a:xfrm>
            <a:off x="14300051" y="2339810"/>
            <a:ext cx="9474129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4A96BF94-4244-901F-6601-E84688B63F77}"/>
              </a:ext>
            </a:extLst>
          </p:cNvPr>
          <p:cNvSpPr/>
          <p:nvPr/>
        </p:nvSpPr>
        <p:spPr>
          <a:xfrm>
            <a:off x="14300051" y="3425584"/>
            <a:ext cx="9474129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43FDC3F-652C-9D5E-4A94-7E11758AE7F8}"/>
              </a:ext>
            </a:extLst>
          </p:cNvPr>
          <p:cNvSpPr/>
          <p:nvPr/>
        </p:nvSpPr>
        <p:spPr>
          <a:xfrm>
            <a:off x="14300051" y="4524056"/>
            <a:ext cx="9474129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F18996C-AA79-A59B-E104-FBE1C0C35F13}"/>
              </a:ext>
            </a:extLst>
          </p:cNvPr>
          <p:cNvSpPr txBox="1"/>
          <p:nvPr/>
        </p:nvSpPr>
        <p:spPr>
          <a:xfrm>
            <a:off x="14284648" y="2538209"/>
            <a:ext cx="1209873" cy="388773"/>
          </a:xfrm>
          <a:prstGeom prst="rect">
            <a:avLst/>
          </a:prstGeom>
        </p:spPr>
        <p:txBody>
          <a:bodyPr vert="horz" wrap="square" lIns="0" tIns="19253" rIns="0" bIns="0" rtlCol="0">
            <a:spAutoFit/>
          </a:bodyPr>
          <a:lstStyle/>
          <a:p>
            <a:pPr marL="15403">
              <a:spcBef>
                <a:spcPts val="152"/>
              </a:spcBef>
            </a:pPr>
            <a:r>
              <a:rPr sz="2400" i="1" spc="-12">
                <a:solidFill>
                  <a:srgbClr val="362929"/>
                </a:solidFill>
                <a:latin typeface="Calisto MT"/>
                <a:cs typeface="Calisto MT"/>
              </a:rPr>
              <a:t>Email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03C4FE4-557C-5C50-A059-E6AB11B8F3E4}"/>
              </a:ext>
            </a:extLst>
          </p:cNvPr>
          <p:cNvSpPr txBox="1"/>
          <p:nvPr/>
        </p:nvSpPr>
        <p:spPr>
          <a:xfrm>
            <a:off x="20151638" y="2651843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5403">
              <a:spcBef>
                <a:spcPts val="152"/>
              </a:spcBef>
            </a:pPr>
            <a:r>
              <a:rPr lang="en-GB" sz="2400" spc="-12">
                <a:solidFill>
                  <a:schemeClr val="accent3"/>
                </a:solidFill>
                <a:latin typeface="Aptos Light"/>
                <a:cs typeface="Apto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sz="2400" spc="-12">
                <a:solidFill>
                  <a:schemeClr val="accent3"/>
                </a:solidFill>
                <a:latin typeface="Aptos Light"/>
                <a:cs typeface="Apto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@wordstone.com</a:t>
            </a:r>
            <a:endParaRPr sz="240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56D19AE-2209-CCFA-157A-C46962CAADC4}"/>
              </a:ext>
            </a:extLst>
          </p:cNvPr>
          <p:cNvSpPr txBox="1"/>
          <p:nvPr/>
        </p:nvSpPr>
        <p:spPr>
          <a:xfrm>
            <a:off x="14284649" y="3630230"/>
            <a:ext cx="1209873" cy="388773"/>
          </a:xfrm>
          <a:prstGeom prst="rect">
            <a:avLst/>
          </a:prstGeom>
        </p:spPr>
        <p:txBody>
          <a:bodyPr vert="horz" wrap="square" lIns="0" tIns="19253" rIns="0" bIns="0" rtlCol="0">
            <a:spAutoFit/>
          </a:bodyPr>
          <a:lstStyle/>
          <a:p>
            <a:pPr marL="15403">
              <a:spcBef>
                <a:spcPts val="152"/>
              </a:spcBef>
            </a:pPr>
            <a:r>
              <a:rPr sz="2400" i="1" spc="-12">
                <a:solidFill>
                  <a:srgbClr val="362929"/>
                </a:solidFill>
                <a:latin typeface="Calisto MT"/>
                <a:cs typeface="Calisto MT"/>
              </a:rPr>
              <a:t>Telephone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A82A716-9854-D5EB-7327-C91E53E32C2C}"/>
              </a:ext>
            </a:extLst>
          </p:cNvPr>
          <p:cNvSpPr txBox="1"/>
          <p:nvPr/>
        </p:nvSpPr>
        <p:spPr>
          <a:xfrm>
            <a:off x="20151636" y="3743864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5403">
              <a:spcBef>
                <a:spcPts val="152"/>
              </a:spcBef>
            </a:pPr>
            <a:r>
              <a:rPr lang="en-GB" sz="2400">
                <a:solidFill>
                  <a:schemeClr val="accent3"/>
                </a:solidFill>
                <a:latin typeface="+mn-lt"/>
                <a:cs typeface="Aptos Light"/>
              </a:rPr>
              <a:t>+33 1 59 44 08 66</a:t>
            </a:r>
            <a:endParaRPr sz="240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1ECA2434-BAC3-74E4-CC09-9B639B4BD72D}"/>
              </a:ext>
            </a:extLst>
          </p:cNvPr>
          <p:cNvSpPr txBox="1"/>
          <p:nvPr/>
        </p:nvSpPr>
        <p:spPr>
          <a:xfrm>
            <a:off x="14284649" y="4722252"/>
            <a:ext cx="1209873" cy="388773"/>
          </a:xfrm>
          <a:prstGeom prst="rect">
            <a:avLst/>
          </a:prstGeom>
        </p:spPr>
        <p:txBody>
          <a:bodyPr vert="horz" wrap="square" lIns="0" tIns="19253" rIns="0" bIns="0" rtlCol="0">
            <a:spAutoFit/>
          </a:bodyPr>
          <a:lstStyle/>
          <a:p>
            <a:pPr marL="15403">
              <a:spcBef>
                <a:spcPts val="152"/>
              </a:spcBef>
            </a:pPr>
            <a:r>
              <a:rPr sz="2400" i="1" spc="-12">
                <a:solidFill>
                  <a:srgbClr val="362929"/>
                </a:solidFill>
                <a:latin typeface="Calisto MT"/>
                <a:cs typeface="Calisto MT"/>
              </a:rPr>
              <a:t>Website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4391F643-BE93-E75E-FDA8-658BB1FD3D24}"/>
              </a:ext>
            </a:extLst>
          </p:cNvPr>
          <p:cNvSpPr txBox="1"/>
          <p:nvPr/>
        </p:nvSpPr>
        <p:spPr>
          <a:xfrm>
            <a:off x="20151637" y="4835887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5403">
              <a:spcBef>
                <a:spcPts val="152"/>
              </a:spcBef>
            </a:pPr>
            <a:r>
              <a:rPr sz="2400" spc="-12">
                <a:solidFill>
                  <a:schemeClr val="accent3"/>
                </a:solidFill>
                <a:latin typeface="Aptos Light"/>
                <a:cs typeface="Aptos Light"/>
              </a:rPr>
              <a:t>wordstone.com</a:t>
            </a:r>
            <a:endParaRPr sz="240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F114641-D95E-43B4-34C9-4B72E67ED7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7797252"/>
            <a:ext cx="23163172" cy="546061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8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10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accent3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9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</p:spTree>
    <p:extLst>
      <p:ext uri="{BB962C8B-B14F-4D97-AF65-F5344CB8AC3E}">
        <p14:creationId xmlns:p14="http://schemas.microsoft.com/office/powerpoint/2010/main" val="30589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8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10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accent3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9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</p:spTree>
    <p:extLst>
      <p:ext uri="{BB962C8B-B14F-4D97-AF65-F5344CB8AC3E}">
        <p14:creationId xmlns:p14="http://schemas.microsoft.com/office/powerpoint/2010/main" val="31472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8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10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bg1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9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</p:spTree>
    <p:extLst>
      <p:ext uri="{BB962C8B-B14F-4D97-AF65-F5344CB8AC3E}">
        <p14:creationId xmlns:p14="http://schemas.microsoft.com/office/powerpoint/2010/main" val="28997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8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10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bg1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9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764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 (full blee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FD33B0-F94D-4CB3-520E-2B1E67C8FB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8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10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bg1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9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756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(full blee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Caso CIADI No. ARB/20/48 - </a:t>
            </a:r>
            <a:r>
              <a:rPr lang="en-GB" err="1"/>
              <a:t>Alegato</a:t>
            </a:r>
            <a:r>
              <a:rPr lang="en-GB"/>
              <a:t> de Apertura de Guatemala - 7 de </a:t>
            </a:r>
            <a:r>
              <a:rPr lang="en-GB" err="1"/>
              <a:t>julio</a:t>
            </a:r>
            <a:r>
              <a:rPr lang="en-GB"/>
              <a:t> de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B50648A-7813-78B9-8300-8724F0FA24A3}"/>
              </a:ext>
            </a:extLst>
          </p:cNvPr>
          <p:cNvSpPr/>
          <p:nvPr/>
        </p:nvSpPr>
        <p:spPr>
          <a:xfrm>
            <a:off x="610413" y="12864196"/>
            <a:ext cx="23163174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FD33B0-F94D-4CB3-520E-2B1E67C8FB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7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8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780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 (left image)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8626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88628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accent3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8627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1182D-F436-397D-75FD-4C6B1A849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" y="5"/>
            <a:ext cx="9333844" cy="13715038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0.03889 L -1.66667E-6 2.77778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0.03889 L -1.66667E-6 -2.77778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66667E-6 0.03889 L -1.66667E-6 -2.77778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 (right image)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60D21C6-CA48-79C9-0F92-9534551BC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1182D-F436-397D-75FD-4C6B1A849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0053" y="5"/>
            <a:ext cx="10083090" cy="13715038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8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8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accent3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9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3889 L 0 2.77778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3889 L 0 -2.77778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0 0.03889 L 0 -2.77778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 (left image)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8626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88628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accent3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8627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1182D-F436-397D-75FD-4C6B1A849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" y="5"/>
            <a:ext cx="9333844" cy="13715038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0.03889 L -1.66667E-6 2.77778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0.03889 L -1.66667E-6 -2.77778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66667E-6 0.03889 L -1.66667E-6 -2.77778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 (right image)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60D21C6-CA48-79C9-0F92-9534551BC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1182D-F436-397D-75FD-4C6B1A849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0053" y="5"/>
            <a:ext cx="10083090" cy="13715038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8" y="4648203"/>
            <a:ext cx="11583192" cy="2371726"/>
          </a:xfrm>
        </p:spPr>
        <p:txBody>
          <a:bodyPr anchor="b"/>
          <a:lstStyle>
            <a:lvl1pPr algn="l">
              <a:lnSpc>
                <a:spcPct val="100000"/>
              </a:lnSpc>
              <a:defRPr sz="7314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8" y="6981827"/>
            <a:ext cx="11583192" cy="3514726"/>
          </a:xfrm>
        </p:spPr>
        <p:txBody>
          <a:bodyPr/>
          <a:lstStyle>
            <a:lvl1pPr marL="0" indent="0" algn="l">
              <a:lnSpc>
                <a:spcPts val="6200"/>
              </a:lnSpc>
              <a:spcBef>
                <a:spcPts val="0"/>
              </a:spcBef>
              <a:buNone/>
              <a:defRPr sz="5850" spc="-122">
                <a:solidFill>
                  <a:schemeClr val="accent3"/>
                </a:solidFill>
              </a:defRPr>
            </a:lvl1pPr>
            <a:lvl2pPr marL="743042" indent="0" algn="ctr">
              <a:buNone/>
              <a:defRPr sz="3250"/>
            </a:lvl2pPr>
            <a:lvl3pPr marL="1486082" indent="0" algn="ctr">
              <a:buNone/>
              <a:defRPr sz="2926"/>
            </a:lvl3pPr>
            <a:lvl4pPr marL="2229124" indent="0" algn="ctr">
              <a:buNone/>
              <a:defRPr sz="2600"/>
            </a:lvl4pPr>
            <a:lvl5pPr marL="2972166" indent="0" algn="ctr">
              <a:buNone/>
              <a:defRPr sz="2600"/>
            </a:lvl5pPr>
            <a:lvl6pPr marL="3715208" indent="0" algn="ctr">
              <a:buNone/>
              <a:defRPr sz="2600"/>
            </a:lvl6pPr>
            <a:lvl7pPr marL="4458248" indent="0" algn="ctr">
              <a:buNone/>
              <a:defRPr sz="2600"/>
            </a:lvl7pPr>
            <a:lvl8pPr marL="5201290" indent="0" algn="ctr">
              <a:buNone/>
              <a:defRPr sz="2600"/>
            </a:lvl8pPr>
            <a:lvl9pPr marL="5944332" indent="0" algn="ctr">
              <a:buNone/>
              <a:defRPr sz="2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9" y="3949535"/>
            <a:ext cx="3886994" cy="519618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3889 L 0 2.77778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3889 L 0 -2.77778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0 0.03889 L 0 -2.77778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F03F7-C7F6-142A-E144-DA1A5285B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088319-D120-AD1D-60DA-955BC1734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9200A952-820C-74E9-D8BB-0E4CF0EA212C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117400-717E-FBB9-BF03-7989AE13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E6400D2-E51E-FB78-BCC3-D799205E6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1F03F7-C7F6-142A-E144-DA1A5285B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088319-D120-AD1D-60DA-955BC1734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9200A952-820C-74E9-D8BB-0E4CF0EA212C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117400-717E-FBB9-BF03-7989AE13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E6400D2-E51E-FB78-BCC3-D799205E6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5C4F-892E-3FF2-0456-8DD8779D8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D107-87A6-7119-0999-AF3F16F94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D52E9F-C3A0-463E-875D-66FE160CD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C00C9B2-0A60-E766-BFCE-F2E6FF9B335F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007B7E-2FA9-8F78-9560-93440D3746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9" y="2500317"/>
            <a:ext cx="4147342" cy="1055686"/>
          </a:xfrm>
        </p:spPr>
        <p:txBody>
          <a:bodyPr/>
          <a:lstStyle>
            <a:lvl1pPr>
              <a:defRPr sz="3900" i="1" spc="-82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B7EE3F-6BA6-30F8-3626-98A876572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401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8E5A89F-EB44-51CB-992E-1A2FA3DE01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401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F833456-51FC-03BC-B4E1-FE63171A19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88735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359C42D-67FA-09ED-1E29-CFA88C7156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300057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5CC6A8DA-32C7-836B-9F23-D7C6431B9E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211385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61A8965-ECEE-0C87-9967-E6742BA60E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88735" y="8102032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2D642AEA-635B-AAD0-8427-1274D124FA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300057" y="8102032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99F9CD78-247C-9127-8E40-79477D21EE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11383" y="8102032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8" name="Picture Placeholder 20">
            <a:extLst>
              <a:ext uri="{FF2B5EF4-FFF2-40B4-BE49-F238E27FC236}">
                <a16:creationId xmlns:a16="http://schemas.microsoft.com/office/drawing/2014/main" id="{98DE98A0-4E39-18B5-A3F8-F24DE54CE6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77401" y="8102032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422E86-5E36-69F0-6D67-8BD68325AB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7401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BCA728C-288C-7AE5-5265-CC451CFBAA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88735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767A952-6B1E-D886-965C-722568B0A7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88735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A49FA1-A02C-A508-B745-B4757D9BF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300057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F1EA806-7BCA-45BD-57B0-047F2BA4E3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300057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1FF4316-1067-A4A4-738F-F7598E37A6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211385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4756B74-111E-B533-04FA-0DDBFEAC68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211385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33F1D93-8AE3-CAB0-FE03-E23E01F0E0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401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DFB3C9D-A163-4F0D-8339-B4831AC740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401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A82020F-A107-28B4-BBFA-B24F0912D9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88735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DB56E4A-8504-FFBA-8945-0543FDD72A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88735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F29A98-6177-A283-42E2-FE9C1185CE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300057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DC5978A5-743F-11F1-E3E6-BEC974E435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300057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32CB018-C477-B240-2325-DBB44E30FD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211385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60E275C2-3732-844C-82AA-F0F41E2594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211385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2933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50" fill="hold"/>
                                        <p:tgtEl>
                                          <p:spTgt spid="2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50" fill="hold"/>
                                        <p:tgtEl>
                                          <p:spTgt spid="2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50" fill="hold"/>
                                        <p:tgtEl>
                                          <p:spTgt spid="2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350" fill="hold"/>
                                        <p:tgtEl>
                                          <p:spTgt spid="2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6" dur="350" fill="hold"/>
                                        <p:tgtEl>
                                          <p:spTgt spid="2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350" fill="hold"/>
                                        <p:tgtEl>
                                          <p:spTgt spid="2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350" fill="hold"/>
                                        <p:tgtEl>
                                          <p:spTgt spid="2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/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/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/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5C4F-892E-3FF2-0456-8DD8779D8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D107-87A6-7119-0999-AF3F16F94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D52E9F-C3A0-463E-875D-66FE160CD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C00C9B2-0A60-E766-BFCE-F2E6FF9B335F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007B7E-2FA9-8F78-9560-93440D3746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8" y="2500317"/>
            <a:ext cx="3491244" cy="1055686"/>
          </a:xfrm>
        </p:spPr>
        <p:txBody>
          <a:bodyPr/>
          <a:lstStyle>
            <a:lvl1pPr>
              <a:defRPr sz="3900" i="1" spc="-82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B7EE3F-6BA6-30F8-3626-98A876572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5727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8E5A89F-EB44-51CB-992E-1A2FA3DE01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5727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F833456-51FC-03BC-B4E1-FE63171A19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7917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359C42D-67FA-09ED-1E29-CFA88C7156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30105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5CC6A8DA-32C7-836B-9F23-D7C6431B9E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42293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61A8965-ECEE-0C87-9967-E6742BA60E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0257" y="7787700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2D642AEA-635B-AAD0-8427-1274D124FA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332447" y="7787700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99F9CD78-247C-9127-8E40-79477D21EE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244633" y="7787700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8" name="Picture Placeholder 20">
            <a:extLst>
              <a:ext uri="{FF2B5EF4-FFF2-40B4-BE49-F238E27FC236}">
                <a16:creationId xmlns:a16="http://schemas.microsoft.com/office/drawing/2014/main" id="{98DE98A0-4E39-18B5-A3F8-F24DE54CE6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08067" y="7787700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422E86-5E36-69F0-6D67-8BD68325AB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5727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BCA728C-288C-7AE5-5265-CC451CFBAA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7917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767A952-6B1E-D886-965C-722568B0A7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7917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A49FA1-A02C-A508-B745-B4757D9BF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30105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F1EA806-7BCA-45BD-57B0-047F2BA4E3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30105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1FF4316-1067-A4A4-738F-F7598E37A6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42293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4756B74-111E-B533-04FA-0DDBFEAC68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42293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33F1D93-8AE3-CAB0-FE03-E23E01F0E0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5727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DFB3C9D-A163-4F0D-8339-B4831AC740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5727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A82020F-A107-28B4-BBFA-B24F0912D9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17917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DB56E4A-8504-FFBA-8945-0543FDD72A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17917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F29A98-6177-A283-42E2-FE9C1185CE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330105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DC5978A5-743F-11F1-E3E6-BEC974E435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30105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32CB018-C477-B240-2325-DBB44E30FD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242293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60E275C2-3732-844C-82AA-F0F41E2594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42293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7" name="Picture Placeholder 20">
            <a:extLst>
              <a:ext uri="{FF2B5EF4-FFF2-40B4-BE49-F238E27FC236}">
                <a16:creationId xmlns:a16="http://schemas.microsoft.com/office/drawing/2014/main" id="{9E58A41A-FEF8-CB8D-B9C0-8ED6DC726A8A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0154487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AF1FC9-78E7-C317-106C-FD72C8CD5F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0154487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B1A2ACAE-7002-E24A-941F-27BF2BA60B8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154487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1478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50" fill="hold"/>
                                        <p:tgtEl>
                                          <p:spTgt spid="2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50" fill="hold"/>
                                        <p:tgtEl>
                                          <p:spTgt spid="2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50" fill="hold"/>
                                        <p:tgtEl>
                                          <p:spTgt spid="2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350" fill="hold"/>
                                        <p:tgtEl>
                                          <p:spTgt spid="2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6" dur="350" fill="hold"/>
                                        <p:tgtEl>
                                          <p:spTgt spid="2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350" fill="hold"/>
                                        <p:tgtEl>
                                          <p:spTgt spid="2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350" fill="hold"/>
                                        <p:tgtEl>
                                          <p:spTgt spid="2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350" fill="hold"/>
                                        <p:tgtEl>
                                          <p:spTgt spid="5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5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/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/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/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57" grpId="0" animBg="1"/>
      <p:bldP spid="57" grpId="1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1"/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5C4F-892E-3FF2-0456-8DD8779D8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D107-87A6-7119-0999-AF3F16F94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D52E9F-C3A0-463E-875D-66FE160CD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6C00C9B2-0A60-E766-BFCE-F2E6FF9B335F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B7EE3F-6BA6-30F8-3626-98A876572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1739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8E5A89F-EB44-51CB-992E-1A2FA3DE01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1739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F833456-51FC-03BC-B4E1-FE63171A19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33065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359C42D-67FA-09ED-1E29-CFA88C7156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44395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5CC6A8DA-32C7-836B-9F23-D7C6431B9E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5723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61A8965-ECEE-0C87-9967-E6742BA60E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3065" y="7789804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2D642AEA-635B-AAD0-8427-1274D124FA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344395" y="7789804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99F9CD78-247C-9127-8E40-79477D21EE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255723" y="7789804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8" name="Picture Placeholder 20">
            <a:extLst>
              <a:ext uri="{FF2B5EF4-FFF2-40B4-BE49-F238E27FC236}">
                <a16:creationId xmlns:a16="http://schemas.microsoft.com/office/drawing/2014/main" id="{98DE98A0-4E39-18B5-A3F8-F24DE54CE6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21739" y="7789804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422E86-5E36-69F0-6D67-8BD68325AB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1739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BCA728C-288C-7AE5-5265-CC451CFBAA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3065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767A952-6B1E-D886-965C-722568B0A7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3065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A49FA1-A02C-A508-B745-B4757D9BF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4395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F1EA806-7BCA-45BD-57B0-047F2BA4E3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44395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1FF4316-1067-A4A4-738F-F7598E37A6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55723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4756B74-111E-B533-04FA-0DDBFEAC68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55723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33F1D93-8AE3-CAB0-FE03-E23E01F0E0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21739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DFB3C9D-A163-4F0D-8339-B4831AC740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21739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A82020F-A107-28B4-BBFA-B24F0912D9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33065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DB56E4A-8504-FFBA-8945-0543FDD72A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33065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F29A98-6177-A283-42E2-FE9C1185CE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344395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DC5978A5-743F-11F1-E3E6-BEC974E435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44395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32CB018-C477-B240-2325-DBB44E30FD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255723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60E275C2-3732-844C-82AA-F0F41E2594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255723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ACF26C-0A1E-E2F9-77B9-D24C2EC98AE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0167049" y="2641416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0489CB9F-F7D8-0E42-4BAF-5293DF865D2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0167049" y="7789804"/>
            <a:ext cx="2819190" cy="2971592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EC73FC0-1F8C-DEEB-F0C2-2B3DE4E3F8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167049" y="592455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E836505D-30B2-937A-5B8D-271AA7BB33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167049" y="637494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5E2DED5-AE49-63A7-7850-1B10BFF5C5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167049" y="11384070"/>
            <a:ext cx="2819190" cy="457200"/>
          </a:xfrm>
        </p:spPr>
        <p:txBody>
          <a:bodyPr/>
          <a:lstStyle>
            <a:lvl1pPr>
              <a:defRPr sz="2438" spc="-48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E6CDD46-CEAE-7FAD-E338-B02E897E49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67049" y="11834468"/>
            <a:ext cx="2819190" cy="457200"/>
          </a:xfrm>
        </p:spPr>
        <p:txBody>
          <a:bodyPr/>
          <a:lstStyle>
            <a:lvl1pPr>
              <a:defRPr sz="1950" i="1" spc="-4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44277E-CE61-55E0-4EAA-92F1CF429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8" y="2500317"/>
            <a:ext cx="3491244" cy="1055686"/>
          </a:xfrm>
        </p:spPr>
        <p:txBody>
          <a:bodyPr/>
          <a:lstStyle>
            <a:lvl1pPr>
              <a:defRPr sz="3900" i="1" spc="-82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14094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50" fill="hold"/>
                                        <p:tgtEl>
                                          <p:spTgt spid="2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50" fill="hold"/>
                                        <p:tgtEl>
                                          <p:spTgt spid="2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50" fill="hold"/>
                                        <p:tgtEl>
                                          <p:spTgt spid="2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50" fill="hold"/>
                                        <p:tgtEl>
                                          <p:spTgt spid="1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6" dur="350" fill="hold"/>
                                        <p:tgtEl>
                                          <p:spTgt spid="2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350" fill="hold"/>
                                        <p:tgtEl>
                                          <p:spTgt spid="2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350" fill="hold"/>
                                        <p:tgtEl>
                                          <p:spTgt spid="2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7" dur="350" fill="hold"/>
                                        <p:tgtEl>
                                          <p:spTgt spid="2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decel="10000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350" fill="hold"/>
                                        <p:tgtEl>
                                          <p:spTgt spid="19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0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4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5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17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/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/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/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8" grpId="0" animBg="1"/>
      <p:bldP spid="18" grpId="1" animBg="1"/>
      <p:bldP spid="19" grpId="0" animBg="1"/>
      <p:bldP spid="19" grpId="1" animBg="1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/>
      <p:bldP spid="4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1"/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10" presetClass="entr" presetSubtype="0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"/>
                  </p:stCondLst>
                  <p:childTnLst>
                    <p:animMotion origin="layout" path="M 4.375E-6 0.03889 L 4.375E-6 1.11111E-6 " pathEditMode="relative" rAng="0" ptsTypes="AA">
                      <p:cBhvr>
                        <p:cTn dur="750" fill="hold"/>
                        <p:tgtEl>
                          <p:spTgt spid="4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2252" y="2871487"/>
            <a:ext cx="5303520" cy="443218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82250" y="4831194"/>
            <a:ext cx="11639548" cy="7181200"/>
          </a:xfrm>
        </p:spPr>
        <p:txBody>
          <a:bodyPr vert="horz" lIns="0" tIns="0" rIns="0" bIns="0" numCol="2" spcCol="28800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7" y="2336635"/>
            <a:ext cx="7517870" cy="982911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0A902CE-68CF-087F-6D18-F14B6624A3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82252" y="2346165"/>
            <a:ext cx="5303520" cy="443218"/>
          </a:xfrm>
        </p:spPr>
        <p:txBody>
          <a:bodyPr/>
          <a:lstStyle>
            <a:lvl1pPr>
              <a:defRPr lang="en-US" sz="2926" kern="1200" spc="-48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486082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GB"/>
              <a:t>Name</a:t>
            </a:r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4B61481-C5F8-0F6E-6803-92A0CD542A09}"/>
              </a:ext>
            </a:extLst>
          </p:cNvPr>
          <p:cNvSpPr/>
          <p:nvPr userDrawn="1"/>
        </p:nvSpPr>
        <p:spPr>
          <a:xfrm>
            <a:off x="10087122" y="2336639"/>
            <a:ext cx="0" cy="9829158"/>
          </a:xfrm>
          <a:custGeom>
            <a:avLst/>
            <a:gdLst/>
            <a:ahLst/>
            <a:cxnLst/>
            <a:rect l="l" t="t" r="r" b="b"/>
            <a:pathLst>
              <a:path h="8104505">
                <a:moveTo>
                  <a:pt x="0" y="0"/>
                </a:moveTo>
                <a:lnTo>
                  <a:pt x="0" y="8104465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</p:spTree>
    <p:extLst>
      <p:ext uri="{BB962C8B-B14F-4D97-AF65-F5344CB8AC3E}">
        <p14:creationId xmlns:p14="http://schemas.microsoft.com/office/powerpoint/2010/main" val="1312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0.03889 L -3.125E-6 -4.62963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296 -2.77778E-6 L 4.79167E-6 -2.7777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296 -2.77778E-6 L 4.79167E-6 -2.77778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3.125E-6 0.03889 L -3.125E-6 -4.62963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4" grpId="0" animBg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296 -2.77778E-6 L 4.79167E-6 -2.77778E-6 " pathEditMode="relative" rAng="0" ptsTypes="AA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45" y="0"/>
                    </p:animMotion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(left image)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8625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88626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accent3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8625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1182D-F436-397D-75FD-4C6B1A849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7" y="1"/>
            <a:ext cx="9333844" cy="13715037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Caso CIADI No. ARB/20/48 - </a:t>
            </a:r>
            <a:r>
              <a:rPr lang="en-GB" err="1"/>
              <a:t>Alegato</a:t>
            </a:r>
            <a:r>
              <a:rPr lang="en-GB"/>
              <a:t> de Apertura de Guatemala - 7 de </a:t>
            </a:r>
            <a:r>
              <a:rPr lang="en-GB" err="1"/>
              <a:t>julio</a:t>
            </a:r>
            <a:r>
              <a:rPr lang="en-GB"/>
              <a:t> de 2025</a:t>
            </a:r>
          </a:p>
        </p:txBody>
      </p:sp>
    </p:spTree>
    <p:extLst>
      <p:ext uri="{BB962C8B-B14F-4D97-AF65-F5344CB8AC3E}">
        <p14:creationId xmlns:p14="http://schemas.microsoft.com/office/powerpoint/2010/main" val="13705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4402" y="2871487"/>
            <a:ext cx="5303520" cy="443218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4402" y="4752308"/>
            <a:ext cx="9893300" cy="6046320"/>
          </a:xfrm>
        </p:spPr>
        <p:txBody>
          <a:bodyPr/>
          <a:lstStyle>
            <a:lvl1pPr>
              <a:lnSpc>
                <a:spcPts val="4226"/>
              </a:lnSpc>
              <a:spcBef>
                <a:spcPts val="488"/>
              </a:spcBef>
              <a:defRPr sz="3900" i="1" spc="-8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2" y="2336639"/>
            <a:ext cx="9473536" cy="6247962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5D29F52-4D9C-2ACF-46CD-65E7B2FE53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6167" y="7009910"/>
            <a:ext cx="4673270" cy="515583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A6DA7CE3-E2B6-AED8-3A38-EC408FDAB7F8}"/>
              </a:ext>
            </a:extLst>
          </p:cNvPr>
          <p:cNvSpPr/>
          <p:nvPr userDrawn="1"/>
        </p:nvSpPr>
        <p:spPr>
          <a:xfrm>
            <a:off x="12036436" y="2336639"/>
            <a:ext cx="0" cy="9829158"/>
          </a:xfrm>
          <a:custGeom>
            <a:avLst/>
            <a:gdLst/>
            <a:ahLst/>
            <a:cxnLst/>
            <a:rect l="l" t="t" r="r" b="b"/>
            <a:pathLst>
              <a:path h="8104505">
                <a:moveTo>
                  <a:pt x="0" y="0"/>
                </a:moveTo>
                <a:lnTo>
                  <a:pt x="0" y="8104465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0A902CE-68CF-087F-6D18-F14B6624A3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344402" y="2346165"/>
            <a:ext cx="5303520" cy="443218"/>
          </a:xfrm>
        </p:spPr>
        <p:txBody>
          <a:bodyPr/>
          <a:lstStyle>
            <a:lvl1pPr>
              <a:defRPr lang="en-US" sz="2926" kern="1200" spc="-48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486082" rtl="0" eaLnBrk="1" latinLnBrk="0" hangingPunct="1">
              <a:lnSpc>
                <a:spcPct val="100000"/>
              </a:lnSpc>
              <a:spcBef>
                <a:spcPts val="488"/>
              </a:spcBef>
              <a:buFont typeface="Arial" panose="020B0604020202020204" pitchFamily="34" charset="0"/>
              <a:buNone/>
            </a:pPr>
            <a:r>
              <a:rPr lang="en-GB"/>
              <a:t>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0.03889 L -4.58333E-6 1.85185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8 -2.77778E-6 L -3.95833E-6 -2.7777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3.7037E-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8 -2.77778E-6 L -3.95833E-6 -2.77778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4.58333E-6 0.03889 L -4.58333E-6 1.85185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4" grpId="0" animBg="1"/>
      <p:bldP spid="14" grpId="1" animBg="1"/>
      <p:bldP spid="13" grpId="0" animBg="1"/>
      <p:bldP spid="13" grpId="1" animBg="1"/>
      <p:bldP spid="15" grpId="0" animBg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08 -2.77778E-6 L -3.95833E-6 -2.77778E-6 " pathEditMode="relative" rAng="0" ptsTypes="AA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540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a (w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F44C7E-03A3-5E47-9BE8-C946ECD0E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3" y="4635481"/>
            <a:ext cx="11730194" cy="1263878"/>
          </a:xfrm>
        </p:spPr>
        <p:txBody>
          <a:bodyPr anchor="t" anchorCtr="0"/>
          <a:lstStyle>
            <a:lvl1pPr>
              <a:defRPr sz="7314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(Aptos)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1" y="3665141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F16263F-8F6C-5EDB-34EC-BBC355F594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1" y="5794585"/>
            <a:ext cx="11730194" cy="1263878"/>
          </a:xfrm>
        </p:spPr>
        <p:txBody>
          <a:bodyPr/>
          <a:lstStyle>
            <a:lvl1pPr algn="r">
              <a:defRPr sz="7314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Italic title (Calisto)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3889 L -3.54167E-6 2.22222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3.7037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2.70833E-6 -0.03472 L 2.70833E-6 -3.7037E-7 " pathEditMode="relative" rAng="0" ptsTypes="AA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b (w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F44C7E-03A3-5E47-9BE8-C946ECD0E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2" y="5899359"/>
            <a:ext cx="13392152" cy="1263878"/>
          </a:xfrm>
        </p:spPr>
        <p:txBody>
          <a:bodyPr anchor="t" anchorCtr="0"/>
          <a:lstStyle>
            <a:lvl1pPr algn="r">
              <a:defRPr sz="7314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(Aptos)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1" y="3665141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F16263F-8F6C-5EDB-34EC-BBC355F594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2" y="4508481"/>
            <a:ext cx="13392152" cy="1263878"/>
          </a:xfrm>
        </p:spPr>
        <p:txBody>
          <a:bodyPr/>
          <a:lstStyle>
            <a:lvl1pPr algn="l">
              <a:defRPr sz="7314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Italic title (Calisto)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3889 L 1.875E-6 2.59259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3472 L 1.875E-6 1.48148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1.875E-6 -0.03472 L 1.875E-6 1.48148E-6 " pathEditMode="relative" rAng="0" ptsTypes="AA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3" y="4635481"/>
            <a:ext cx="11730194" cy="1263878"/>
          </a:xfrm>
        </p:spPr>
        <p:txBody>
          <a:bodyPr anchor="t" anchorCtr="0"/>
          <a:lstStyle>
            <a:lvl1pPr>
              <a:defRPr lang="en-US" sz="7314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1" y="3665141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B03759D-87E8-9D1B-D27D-23DF4D5F1F4A}"/>
              </a:ext>
            </a:extLst>
          </p:cNvPr>
          <p:cNvSpPr/>
          <p:nvPr userDrawn="1"/>
        </p:nvSpPr>
        <p:spPr>
          <a:xfrm>
            <a:off x="2261298" y="3733541"/>
            <a:ext cx="0" cy="7340102"/>
          </a:xfrm>
          <a:custGeom>
            <a:avLst/>
            <a:gdLst/>
            <a:ahLst/>
            <a:cxnLst/>
            <a:rect l="l" t="t" r="r" b="b"/>
            <a:pathLst>
              <a:path h="6052184">
                <a:moveTo>
                  <a:pt x="0" y="0"/>
                </a:moveTo>
                <a:lnTo>
                  <a:pt x="0" y="6052171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24D30EC-BE57-9E73-FC7C-762FE57E0567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</p:spTree>
    <p:extLst>
      <p:ext uri="{BB962C8B-B14F-4D97-AF65-F5344CB8AC3E}">
        <p14:creationId xmlns:p14="http://schemas.microsoft.com/office/powerpoint/2010/main" val="2210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3472 L 1.875E-6 1.48148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1BE33A1-51C7-13FB-FC6A-6273FDF28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DBC57-409A-397E-41C5-7C0E78A1A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75223-0573-AFA3-7E74-66D0F346F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53" y="4635481"/>
            <a:ext cx="11730194" cy="1263878"/>
          </a:xfrm>
        </p:spPr>
        <p:txBody>
          <a:bodyPr anchor="t" anchorCtr="0"/>
          <a:lstStyle>
            <a:lvl1pPr>
              <a:defRPr lang="en-US" sz="7314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E55C6F6-2D62-65E3-C06A-208BBC75D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1" y="3665141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B03759D-87E8-9D1B-D27D-23DF4D5F1F4A}"/>
              </a:ext>
            </a:extLst>
          </p:cNvPr>
          <p:cNvSpPr/>
          <p:nvPr userDrawn="1"/>
        </p:nvSpPr>
        <p:spPr>
          <a:xfrm>
            <a:off x="2261298" y="3733541"/>
            <a:ext cx="0" cy="7340102"/>
          </a:xfrm>
          <a:custGeom>
            <a:avLst/>
            <a:gdLst/>
            <a:ahLst/>
            <a:cxnLst/>
            <a:rect l="l" t="t" r="r" b="b"/>
            <a:pathLst>
              <a:path h="6052184">
                <a:moveTo>
                  <a:pt x="0" y="0"/>
                </a:moveTo>
                <a:lnTo>
                  <a:pt x="0" y="6052171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24D30EC-BE57-9E73-FC7C-762FE57E0567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</p:spTree>
    <p:extLst>
      <p:ext uri="{BB962C8B-B14F-4D97-AF65-F5344CB8AC3E}">
        <p14:creationId xmlns:p14="http://schemas.microsoft.com/office/powerpoint/2010/main" val="35104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3472 L 1.875E-6 1.48148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2550731"/>
            <a:ext cx="9893300" cy="3837370"/>
          </a:xfrm>
        </p:spPr>
        <p:txBody>
          <a:bodyPr/>
          <a:lstStyle>
            <a:lvl1pPr>
              <a:lnSpc>
                <a:spcPts val="4226"/>
              </a:lnSpc>
              <a:spcBef>
                <a:spcPts val="488"/>
              </a:spcBef>
              <a:defRPr sz="3900" spc="-8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D337C7A-0745-6940-E521-C4765CB5A2DC}"/>
              </a:ext>
            </a:extLst>
          </p:cNvPr>
          <p:cNvSpPr/>
          <p:nvPr userDrawn="1"/>
        </p:nvSpPr>
        <p:spPr>
          <a:xfrm>
            <a:off x="12036436" y="2641419"/>
            <a:ext cx="0" cy="9524958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164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2" y="7009911"/>
            <a:ext cx="9473532" cy="5155838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3" y="2641600"/>
            <a:ext cx="11436350" cy="7893032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4.16667E-7 -3.7037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/>
      <p:bldP spid="12" grpId="0" animBg="1"/>
      <p:bldP spid="14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4.16667E-7 -3.7037E-7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5" y="1939789"/>
            <a:ext cx="9473534" cy="10225958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3" y="5910169"/>
            <a:ext cx="11436350" cy="6311246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66C93D9-3947-C2C1-FCB5-481994B6C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4402" y="1543975"/>
            <a:ext cx="11414124" cy="1810870"/>
          </a:xfrm>
        </p:spPr>
        <p:txBody>
          <a:bodyPr anchor="t" anchorCtr="0"/>
          <a:lstStyle>
            <a:lvl1pPr>
              <a:lnSpc>
                <a:spcPct val="100000"/>
              </a:lnSpc>
              <a:defRPr sz="9752" spc="-122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BD84E07-5905-13C3-8DAA-CDBA74DAAB17}"/>
              </a:ext>
            </a:extLst>
          </p:cNvPr>
          <p:cNvSpPr/>
          <p:nvPr userDrawn="1"/>
        </p:nvSpPr>
        <p:spPr>
          <a:xfrm>
            <a:off x="12036436" y="5917787"/>
            <a:ext cx="0" cy="6248058"/>
          </a:xfrm>
          <a:custGeom>
            <a:avLst/>
            <a:gdLst/>
            <a:ahLst/>
            <a:cxnLst/>
            <a:rect l="l" t="t" r="r" b="b"/>
            <a:pathLst>
              <a:path h="5151755">
                <a:moveTo>
                  <a:pt x="0" y="0"/>
                </a:moveTo>
                <a:lnTo>
                  <a:pt x="0" y="5151675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pPr lvl="0"/>
            <a:endParaRPr sz="644"/>
          </a:p>
        </p:txBody>
      </p:sp>
    </p:spTree>
    <p:extLst>
      <p:ext uri="{BB962C8B-B14F-4D97-AF65-F5344CB8AC3E}">
        <p14:creationId xmlns:p14="http://schemas.microsoft.com/office/powerpoint/2010/main" val="15678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4 L 4.79167E-6 4.6296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5.20833E-7 2.03704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4 L 4.79167E-6 4.62963E-6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1" grpId="0"/>
      <p:bldP spid="11" grpId="1"/>
      <p:bldP spid="17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5" y="5917798"/>
            <a:ext cx="9473534" cy="6247948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3" y="2641600"/>
            <a:ext cx="11436350" cy="7893032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36D3B-E9C4-D1F3-5F13-2F5248C6D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3" y="2441576"/>
            <a:ext cx="10238862" cy="1462088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0B7FEA0-4814-79B7-E9E3-F51B5D06DA02}"/>
              </a:ext>
            </a:extLst>
          </p:cNvPr>
          <p:cNvSpPr/>
          <p:nvPr userDrawn="1"/>
        </p:nvSpPr>
        <p:spPr>
          <a:xfrm>
            <a:off x="12036436" y="2641419"/>
            <a:ext cx="0" cy="9524958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164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</p:spTree>
    <p:extLst>
      <p:ext uri="{BB962C8B-B14F-4D97-AF65-F5344CB8AC3E}">
        <p14:creationId xmlns:p14="http://schemas.microsoft.com/office/powerpoint/2010/main" val="13837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4.16667E-7 -3.7037E-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4.16667E-7 -3.7037E-7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2" grpId="0"/>
      <p:bldP spid="2" grpId="1"/>
      <p:bldP spid="13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3" y="2641600"/>
            <a:ext cx="11436350" cy="7893032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36D3B-E9C4-D1F3-5F13-2F5248C6D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3" y="2441576"/>
            <a:ext cx="10238862" cy="1462088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0B7FEA0-4814-79B7-E9E3-F51B5D06DA02}"/>
              </a:ext>
            </a:extLst>
          </p:cNvPr>
          <p:cNvSpPr/>
          <p:nvPr userDrawn="1"/>
        </p:nvSpPr>
        <p:spPr>
          <a:xfrm>
            <a:off x="12036436" y="2641419"/>
            <a:ext cx="0" cy="9524958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164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</p:spTree>
    <p:extLst>
      <p:ext uri="{BB962C8B-B14F-4D97-AF65-F5344CB8AC3E}">
        <p14:creationId xmlns:p14="http://schemas.microsoft.com/office/powerpoint/2010/main" val="28409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4.16667E-7 -3.7037E-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4.16667E-7 -3.7037E-7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2" grpId="0"/>
      <p:bldP spid="2" grpId="1"/>
      <p:bldP spid="1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5" y="1939789"/>
            <a:ext cx="9473534" cy="10225958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3" y="5910169"/>
            <a:ext cx="11436350" cy="6311246"/>
          </a:xfrm>
        </p:spPr>
        <p:txBody>
          <a:bodyPr numCol="2" spcCol="28800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66C93D9-3947-C2C1-FCB5-481994B6C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4402" y="1543972"/>
            <a:ext cx="11414124" cy="1258224"/>
          </a:xfrm>
        </p:spPr>
        <p:txBody>
          <a:bodyPr anchor="t" anchorCtr="0"/>
          <a:lstStyle>
            <a:lvl1pPr>
              <a:lnSpc>
                <a:spcPct val="100000"/>
              </a:lnSpc>
              <a:defRPr sz="7314" i="0" spc="-122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Title (Aptos)</a:t>
            </a:r>
            <a:endParaRPr lang="en-GB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BD84E07-5905-13C3-8DAA-CDBA74DAAB17}"/>
              </a:ext>
            </a:extLst>
          </p:cNvPr>
          <p:cNvSpPr/>
          <p:nvPr userDrawn="1"/>
        </p:nvSpPr>
        <p:spPr>
          <a:xfrm>
            <a:off x="12036436" y="5917787"/>
            <a:ext cx="0" cy="6248058"/>
          </a:xfrm>
          <a:custGeom>
            <a:avLst/>
            <a:gdLst/>
            <a:ahLst/>
            <a:cxnLst/>
            <a:rect l="l" t="t" r="r" b="b"/>
            <a:pathLst>
              <a:path h="5151755">
                <a:moveTo>
                  <a:pt x="0" y="0"/>
                </a:moveTo>
                <a:lnTo>
                  <a:pt x="0" y="5151675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pPr lvl="0"/>
            <a:endParaRPr sz="64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9850E4-25BD-7529-EBF0-9252D511E7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4402" y="2814286"/>
            <a:ext cx="11414124" cy="1258224"/>
          </a:xfrm>
        </p:spPr>
        <p:txBody>
          <a:bodyPr/>
          <a:lstStyle>
            <a:lvl1pPr marL="0" algn="r" defTabSz="371520" rtl="0" eaLnBrk="1" latinLnBrk="0" hangingPunct="1">
              <a:defRPr lang="en-US" sz="7314" i="1" kern="1200" spc="-146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Italic title (Calisto)</a:t>
            </a:r>
          </a:p>
        </p:txBody>
      </p:sp>
    </p:spTree>
    <p:extLst>
      <p:ext uri="{BB962C8B-B14F-4D97-AF65-F5344CB8AC3E}">
        <p14:creationId xmlns:p14="http://schemas.microsoft.com/office/powerpoint/2010/main" val="23882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4 L 4.79167E-6 4.62963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5.20833E-7 9.25926E-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3.7037E-7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4 L 4.79167E-6 4.62963E-6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1" grpId="0"/>
      <p:bldP spid="11" grpId="1"/>
      <p:bldP spid="17" grpId="0" animBg="1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2.70833E-6 -0.03472 L 2.70833E-6 -3.7037E-7 " pathEditMode="relative" rAng="0" ptsTypes="AA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(right image)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60D21C6-CA48-79C9-0F92-9534551BC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1182D-F436-397D-75FD-4C6B1A849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0051" y="1"/>
            <a:ext cx="10083090" cy="13715037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7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7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accent3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Caso CIADI No. ARB/20/48 - </a:t>
            </a:r>
            <a:r>
              <a:rPr lang="en-GB" err="1"/>
              <a:t>Alegato</a:t>
            </a:r>
            <a:r>
              <a:rPr lang="en-GB"/>
              <a:t> de Apertura de Guatemala - 7 de </a:t>
            </a:r>
            <a:r>
              <a:rPr lang="en-GB" err="1"/>
              <a:t>julio</a:t>
            </a:r>
            <a:r>
              <a:rPr lang="en-GB"/>
              <a:t> de 2025</a:t>
            </a:r>
          </a:p>
        </p:txBody>
      </p:sp>
    </p:spTree>
    <p:extLst>
      <p:ext uri="{BB962C8B-B14F-4D97-AF65-F5344CB8AC3E}">
        <p14:creationId xmlns:p14="http://schemas.microsoft.com/office/powerpoint/2010/main" val="34074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440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4402" y="2550731"/>
            <a:ext cx="9893300" cy="3837370"/>
          </a:xfrm>
        </p:spPr>
        <p:txBody>
          <a:bodyPr/>
          <a:lstStyle>
            <a:lvl1pPr>
              <a:lnSpc>
                <a:spcPts val="4226"/>
              </a:lnSpc>
              <a:spcBef>
                <a:spcPts val="488"/>
              </a:spcBef>
              <a:defRPr sz="3900" spc="-8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D337C7A-0745-6940-E521-C4765CB5A2DC}"/>
              </a:ext>
            </a:extLst>
          </p:cNvPr>
          <p:cNvSpPr/>
          <p:nvPr userDrawn="1"/>
        </p:nvSpPr>
        <p:spPr>
          <a:xfrm>
            <a:off x="12036436" y="2641419"/>
            <a:ext cx="0" cy="9524958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164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7" y="3733550"/>
            <a:ext cx="5866986" cy="843219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491BF3-D41C-D0E6-5D03-212C8BE3F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4403" y="6773339"/>
            <a:ext cx="10871198" cy="5392410"/>
          </a:xfrm>
        </p:spPr>
        <p:txBody>
          <a:bodyPr numCol="2" spcCol="288000"/>
          <a:lstStyle>
            <a:lvl1pPr>
              <a:spcBef>
                <a:spcPts val="244"/>
              </a:spcBef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244"/>
              </a:spcBef>
              <a:buNone/>
              <a:defRPr/>
            </a:lvl2pPr>
          </a:lstStyle>
          <a:p>
            <a:pPr lvl="0"/>
            <a:r>
              <a:rPr lang="en-US"/>
              <a:t>Text</a:t>
            </a:r>
          </a:p>
          <a:p>
            <a:pPr lvl="1"/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5D29F52-4D9C-2ACF-46CD-65E7B2FE53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1738" y="2336627"/>
            <a:ext cx="4774852" cy="436850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3.33333E-6 -3.51852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5.20833E-7 2.03704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5.20833E-7 2.03704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3889 L 4.375E-6 1.11111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3.7037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5.20833E-7 2.03704E-6 " pathEditMode="relative" rAng="0" ptsTypes="AA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/>
      <p:bldP spid="12" grpId="0" animBg="1"/>
      <p:bldP spid="14" grpId="0" animBg="1"/>
      <p:bldP spid="14" grpId="1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719 -0.00023 L 3.33333E-6 -3.51852E-6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13" grpId="0" animBg="1"/>
      <p:bldP spid="13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951" y="1762553"/>
            <a:ext cx="3601010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3905" y="1762550"/>
            <a:ext cx="18681698" cy="1952200"/>
          </a:xfrm>
        </p:spPr>
        <p:txBody>
          <a:bodyPr/>
          <a:lstStyle>
            <a:lvl1pPr>
              <a:lnSpc>
                <a:spcPts val="4226"/>
              </a:lnSpc>
              <a:spcBef>
                <a:spcPts val="488"/>
              </a:spcBef>
              <a:defRPr sz="3900" spc="-8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5" y="4520896"/>
            <a:ext cx="3606546" cy="327635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5D29F52-4D9C-2ACF-46CD-65E7B2FE53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0415" y="8895734"/>
            <a:ext cx="3606546" cy="327635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2C83A842-0D08-B8C7-333D-748539205A00}"/>
              </a:ext>
            </a:extLst>
          </p:cNvPr>
          <p:cNvSpPr/>
          <p:nvPr userDrawn="1"/>
        </p:nvSpPr>
        <p:spPr>
          <a:xfrm>
            <a:off x="4521742" y="4524056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39118748-48ED-211A-092C-3ABD944DEBD0}"/>
              </a:ext>
            </a:extLst>
          </p:cNvPr>
          <p:cNvSpPr/>
          <p:nvPr userDrawn="1"/>
        </p:nvSpPr>
        <p:spPr>
          <a:xfrm>
            <a:off x="4521742" y="889255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5FE77CC4-3B19-A372-31F5-4A7E9AE80022}"/>
              </a:ext>
            </a:extLst>
          </p:cNvPr>
          <p:cNvSpPr/>
          <p:nvPr userDrawn="1"/>
        </p:nvSpPr>
        <p:spPr>
          <a:xfrm>
            <a:off x="16255716" y="4530408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E2FB3D16-586E-221C-0709-80A38D52D388}"/>
              </a:ext>
            </a:extLst>
          </p:cNvPr>
          <p:cNvSpPr/>
          <p:nvPr userDrawn="1"/>
        </p:nvSpPr>
        <p:spPr>
          <a:xfrm>
            <a:off x="16255716" y="889890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>
              <a:solidFill>
                <a:schemeClr val="accent3"/>
              </a:solidFill>
            </a:endParaRP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0D564404-2B8A-B89D-1FB9-A9BFC34489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44391" y="4527238"/>
            <a:ext cx="3606546" cy="327635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C7DC9ABF-DF49-DF92-A954-E4D2A48D86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344391" y="8895734"/>
            <a:ext cx="3606546" cy="327635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4875B04-3459-6C15-6D9A-5EA2394CF1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600" y="4840851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5873B-83C3-DA1B-4451-A78426854C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19614" y="5633927"/>
            <a:ext cx="6693192" cy="216332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A46F238A-D03B-13A0-2F6E-77B4C2E9A6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9600" y="9203645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BD9AB81-2D7C-B266-2EF4-1E414B7332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19614" y="9996719"/>
            <a:ext cx="6693192" cy="216332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1F9F1CD6-5D73-D0BE-3C4A-D17D318562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55716" y="4840851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61A7B5C0-E967-6171-C6C7-4A324C197F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55716" y="5633927"/>
            <a:ext cx="6693192" cy="216332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CB74A6BE-548C-8888-2FB1-BB9FE3AD44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255716" y="9203645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F46897BB-0CA7-56BE-CAA6-0CF4CE6C4C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255716" y="9996719"/>
            <a:ext cx="6693192" cy="216332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63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1.45833E-6 -3.88889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4.16667E-7 -2.77778E-6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1719 -0.00023 L 1.45833E-6 -3.88889E-6 " pathEditMode="relative" rAng="0" ptsTypes="AA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14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-4.16667E-7 -2.77778E-6 " pathEditMode="relative" rAng="0" ptsTypes="AA">
                      <p:cBhvr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440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4402" y="2550731"/>
            <a:ext cx="10871200" cy="3370806"/>
          </a:xfrm>
        </p:spPr>
        <p:txBody>
          <a:bodyPr/>
          <a:lstStyle>
            <a:lvl1pPr>
              <a:lnSpc>
                <a:spcPts val="4226"/>
              </a:lnSpc>
              <a:spcBef>
                <a:spcPts val="488"/>
              </a:spcBef>
              <a:defRPr sz="3900" spc="-8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5" y="1939790"/>
            <a:ext cx="9473534" cy="367321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BDFCF81C-0132-C170-84AA-22B870566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162" y="10296601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ABD5F2C-FEA6-71EA-B496-F4D2767A27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162" y="11089677"/>
            <a:ext cx="6693192" cy="137588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D9C10074-583B-5456-F326-7F71449DF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3064" y="10296601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AF2BD104-6BE7-6D8E-DC7F-3988C7CF9C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3064" y="11089677"/>
            <a:ext cx="6693192" cy="137588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74DA463A-07A6-B0E0-E1FE-CC40616B2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59664" y="10296601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A45571CD-FAEE-AFA8-C5C2-F986BFB128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59666" y="11089677"/>
            <a:ext cx="6693192" cy="1375886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C5E0B456-6788-FC05-4D6F-B8067798E856}"/>
              </a:ext>
            </a:extLst>
          </p:cNvPr>
          <p:cNvSpPr/>
          <p:nvPr userDrawn="1"/>
        </p:nvSpPr>
        <p:spPr>
          <a:xfrm>
            <a:off x="642162" y="998475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>
              <a:solidFill>
                <a:schemeClr val="accent3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65A94412-5FC3-F58F-9233-9E519051B13B}"/>
              </a:ext>
            </a:extLst>
          </p:cNvPr>
          <p:cNvSpPr/>
          <p:nvPr userDrawn="1"/>
        </p:nvSpPr>
        <p:spPr>
          <a:xfrm>
            <a:off x="8433064" y="998475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>
              <a:solidFill>
                <a:schemeClr val="accent3"/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1FAA4D43-4327-7EE8-1153-9C74F33D8E55}"/>
              </a:ext>
            </a:extLst>
          </p:cNvPr>
          <p:cNvSpPr/>
          <p:nvPr userDrawn="1"/>
        </p:nvSpPr>
        <p:spPr>
          <a:xfrm>
            <a:off x="16259664" y="9984750"/>
            <a:ext cx="6693192" cy="0"/>
          </a:xfrm>
          <a:custGeom>
            <a:avLst/>
            <a:gdLst/>
            <a:ahLst/>
            <a:cxnLst/>
            <a:rect l="l" t="t" r="r" b="b"/>
            <a:pathLst>
              <a:path w="5518784">
                <a:moveTo>
                  <a:pt x="0" y="0"/>
                </a:moveTo>
                <a:lnTo>
                  <a:pt x="5518156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>
              <a:solidFill>
                <a:schemeClr val="accent3"/>
              </a:solidFill>
            </a:endParaRP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1F418DCF-2660-E09E-3C76-25E1345FF3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162" y="7272276"/>
            <a:ext cx="6693192" cy="2712476"/>
          </a:xfrm>
        </p:spPr>
        <p:txBody>
          <a:bodyPr/>
          <a:lstStyle>
            <a:lvl1pPr>
              <a:defRPr sz="14626" i="1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A7E00F83-2BF1-F902-6096-7D584C7F40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50912" y="7272276"/>
            <a:ext cx="6693192" cy="2712476"/>
          </a:xfrm>
        </p:spPr>
        <p:txBody>
          <a:bodyPr/>
          <a:lstStyle>
            <a:lvl1pPr>
              <a:defRPr sz="14626" i="1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3467D50D-4E4C-EC45-9533-9B8EBB4D27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59664" y="7272276"/>
            <a:ext cx="6693192" cy="2712476"/>
          </a:xfrm>
        </p:spPr>
        <p:txBody>
          <a:bodyPr/>
          <a:lstStyle>
            <a:lvl1pPr>
              <a:defRPr sz="14626" i="1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371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5.20833E-7 2.03704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5417E-6 0.03889 L -1.35417E-6 0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3 L 5.20833E-7 2.03704E-6 " pathEditMode="relative" rAng="0" ptsTypes="AA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00" y="1200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0.01719 -0.00024 L 3.33333E-6 3.7037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4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35417E-6 0.03889 L -1.35417E-6 0 " pathEditMode="relative" rAng="0" ptsTypes="AA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22 de mayo de 2025 | La relación entre las cortes nacionales  y el tribunal arbitral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163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DE21A0-9D70-1890-8E46-EED3DB03BD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163" y="2550730"/>
            <a:ext cx="11549838" cy="2633332"/>
          </a:xfrm>
        </p:spPr>
        <p:txBody>
          <a:bodyPr/>
          <a:lstStyle>
            <a:lvl1pPr>
              <a:lnSpc>
                <a:spcPts val="4226"/>
              </a:lnSpc>
              <a:spcBef>
                <a:spcPts val="488"/>
              </a:spcBef>
              <a:defRPr sz="3900" spc="-82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Intro header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ADD277-C0EB-4041-F8EF-6C5869BCC5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3" y="5917787"/>
            <a:ext cx="6692430" cy="297476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BDFCF81C-0132-C170-84AA-22B870566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162" y="9204401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ABD5F2C-FEA6-71EA-B496-F4D2767A27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162" y="10006281"/>
            <a:ext cx="6693192" cy="1947170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D9C10074-583B-5456-F326-7F71449DF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3064" y="9204401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AF2BD104-6BE7-6D8E-DC7F-3988C7CF9C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3064" y="10006281"/>
            <a:ext cx="6693192" cy="1947170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74DA463A-07A6-B0E0-E1FE-CC40616B2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59664" y="9204401"/>
            <a:ext cx="6693192" cy="560450"/>
          </a:xfrm>
        </p:spPr>
        <p:txBody>
          <a:bodyPr/>
          <a:lstStyle>
            <a:lvl1pPr>
              <a:defRPr sz="2926">
                <a:solidFill>
                  <a:schemeClr val="accent3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A45571CD-FAEE-AFA8-C5C2-F986BFB128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59666" y="10006281"/>
            <a:ext cx="6693192" cy="1947170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12DEC1F-36FB-2643-818C-9BA2AA9B33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33066" y="5917787"/>
            <a:ext cx="6692416" cy="297476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F283F7D-5FF0-2F48-2CEA-5FE02B4206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6255722" y="5917787"/>
            <a:ext cx="6692416" cy="297476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2.1875E-6 -3.88889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04167E-6 -4.44444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22917E-6 0.03888 L 3.22917E-6 4.81481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22917E-6 0.03889 L 3.22917E-6 -2.96296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0.03888 L -2.91667E-6 4.8148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0.03889 L -2.91667E-6 -2.96296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0.03888 L 3.54167E-6 4.81481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0.03889 L 3.54167E-6 -2.96296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1719 -0.00023 L -2.1875E-6 -3.88889E-6 " pathEditMode="relative" rAng="0" ptsTypes="AA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1719 -0.00023 L -1.04167E-6 -4.44444E-6 " pathEditMode="relative" rAng="0" ptsTypes="AA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12"/>
                    </p:animMotion>
                  </p:childTnLst>
                </p:cTn>
              </p:par>
            </p:tnLst>
          </p:tmpl>
        </p:tmplLst>
      </p:bldP>
      <p:bldP spid="14" grpId="0" animBg="1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3.22917E-6 0.03888 L 3.22917E-6 4.81481E-6 " pathEditMode="relative" rAng="0" ptsTypes="AA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3.22917E-6 0.03889 L 3.22917E-6 -2.96296E-6 " pathEditMode="relative" rAng="0" ptsTypes="AA">
                      <p:cBhvr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2.91667E-6 0.03888 L -2.91667E-6 4.81481E-6 " pathEditMode="relative" rAng="0" ptsTypes="AA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2.91667E-6 0.03889 L -2.91667E-6 -2.96296E-6 " pathEditMode="relative" rAng="0" ptsTypes="AA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3.54167E-6 0.03888 L 3.54167E-6 4.81481E-6 " pathEditMode="relative" rAng="0" ptsTypes="AA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3.54167E-6 0.03889 L 3.54167E-6 -2.96296E-6 " pathEditMode="relative" rAng="0" ptsTypes="AA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2" y="2703252"/>
            <a:ext cx="21882100" cy="1462088"/>
          </a:xfrm>
        </p:spPr>
        <p:txBody>
          <a:bodyPr/>
          <a:lstStyle>
            <a:lvl1pPr>
              <a:defRPr sz="9752" spc="-122">
                <a:solidFill>
                  <a:schemeClr val="accent3"/>
                </a:solidFill>
              </a:defRPr>
            </a:lvl1pPr>
          </a:lstStyle>
          <a:p>
            <a:r>
              <a:rPr lang="en-US"/>
              <a:t>Large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9C57C7-6047-E308-4AC0-F94A67D7B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itl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2" y="2703252"/>
            <a:ext cx="21882100" cy="1462088"/>
          </a:xfrm>
        </p:spPr>
        <p:txBody>
          <a:bodyPr/>
          <a:lstStyle>
            <a:lvl1pPr>
              <a:defRPr sz="9752" spc="-122">
                <a:solidFill>
                  <a:schemeClr val="accent3"/>
                </a:solidFill>
              </a:defRPr>
            </a:lvl1pPr>
          </a:lstStyle>
          <a:p>
            <a:r>
              <a:rPr lang="en-US"/>
              <a:t>Large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9C57C7-6047-E308-4AC0-F94A67D7B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 Eyebrow Text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2" y="2239498"/>
            <a:ext cx="21882100" cy="1462088"/>
          </a:xfrm>
        </p:spPr>
        <p:txBody>
          <a:bodyPr/>
          <a:lstStyle>
            <a:lvl1pPr>
              <a:defRPr spc="-122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 Eyebrow Text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2" y="1188146"/>
            <a:ext cx="21882100" cy="1462088"/>
          </a:xfrm>
        </p:spPr>
        <p:txBody>
          <a:bodyPr/>
          <a:lstStyle>
            <a:lvl1pPr>
              <a:defRPr spc="-122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67310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 Eyebrow Text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2" y="2239498"/>
            <a:ext cx="21882100" cy="1462088"/>
          </a:xfrm>
        </p:spPr>
        <p:txBody>
          <a:bodyPr/>
          <a:lstStyle>
            <a:lvl1pPr>
              <a:defRPr spc="-122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 Eyebrow Text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2" y="1188146"/>
            <a:ext cx="21882100" cy="1462088"/>
          </a:xfrm>
        </p:spPr>
        <p:txBody>
          <a:bodyPr/>
          <a:lstStyle>
            <a:lvl1pPr>
              <a:defRPr spc="-122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67310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(left image)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8625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88626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accent3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8625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764A1D-7429-95EC-1C1F-91EB8C0B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1182D-F436-397D-75FD-4C6B1A849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7" y="1"/>
            <a:ext cx="9333844" cy="13715037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Caso CIADI No. ARB/20/48 - Alegato de Apertura de Guatemala - 7 de julio de 2025</a:t>
            </a:r>
          </a:p>
        </p:txBody>
      </p:sp>
    </p:spTree>
    <p:extLst>
      <p:ext uri="{BB962C8B-B14F-4D97-AF65-F5344CB8AC3E}">
        <p14:creationId xmlns:p14="http://schemas.microsoft.com/office/powerpoint/2010/main" val="13034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yebrow Text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yebrow Text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64D62-A28B-8BC8-9D35-06BDBD9DB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9142-E1A0-5199-40AC-41E8CC77F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4FCFB75-BF7E-BE2D-C219-707FC09B18A0}"/>
              </a:ext>
            </a:extLst>
          </p:cNvPr>
          <p:cNvSpPr/>
          <p:nvPr userDrawn="1"/>
        </p:nvSpPr>
        <p:spPr>
          <a:xfrm>
            <a:off x="610416" y="12864196"/>
            <a:ext cx="23163172" cy="0"/>
          </a:xfrm>
          <a:custGeom>
            <a:avLst/>
            <a:gdLst/>
            <a:ahLst/>
            <a:cxnLst/>
            <a:rect l="l" t="t" r="r" b="b"/>
            <a:pathLst>
              <a:path w="19098895">
                <a:moveTo>
                  <a:pt x="0" y="0"/>
                </a:moveTo>
                <a:lnTo>
                  <a:pt x="19098894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0CCE7A-D567-B8FF-D1A0-DE97B1E2B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5603" y="457200"/>
            <a:ext cx="558802" cy="3429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935FF0-6829-572B-3ACD-2932C6950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251" y="1762553"/>
            <a:ext cx="7467602" cy="542066"/>
          </a:xfrm>
        </p:spPr>
        <p:txBody>
          <a:bodyPr/>
          <a:lstStyle>
            <a:lvl1pPr>
              <a:defRPr sz="195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Eyebrow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3" y="1982784"/>
            <a:ext cx="8999998" cy="1462088"/>
          </a:xfrm>
        </p:spPr>
        <p:txBody>
          <a:bodyPr/>
          <a:lstStyle>
            <a:lvl1pPr>
              <a:defRPr spc="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08CA15-3225-E687-9366-9D4E524AB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023D6995-88A0-4B2C-DC2F-F77A780815DB}"/>
              </a:ext>
            </a:extLst>
          </p:cNvPr>
          <p:cNvSpPr/>
          <p:nvPr userDrawn="1"/>
        </p:nvSpPr>
        <p:spPr>
          <a:xfrm>
            <a:off x="14300053" y="2339810"/>
            <a:ext cx="9474130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4A96BF94-4244-901F-6601-E84688B63F77}"/>
              </a:ext>
            </a:extLst>
          </p:cNvPr>
          <p:cNvSpPr/>
          <p:nvPr userDrawn="1"/>
        </p:nvSpPr>
        <p:spPr>
          <a:xfrm>
            <a:off x="14300053" y="3425584"/>
            <a:ext cx="9474130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43FDC3F-652C-9D5E-4A94-7E11758AE7F8}"/>
              </a:ext>
            </a:extLst>
          </p:cNvPr>
          <p:cNvSpPr/>
          <p:nvPr userDrawn="1"/>
        </p:nvSpPr>
        <p:spPr>
          <a:xfrm>
            <a:off x="14300053" y="4524056"/>
            <a:ext cx="9474130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F18996C-AA79-A59B-E104-FBE1C0C35F13}"/>
              </a:ext>
            </a:extLst>
          </p:cNvPr>
          <p:cNvSpPr txBox="1"/>
          <p:nvPr userDrawn="1"/>
        </p:nvSpPr>
        <p:spPr>
          <a:xfrm>
            <a:off x="14284649" y="2538213"/>
            <a:ext cx="1209874" cy="315879"/>
          </a:xfrm>
          <a:prstGeom prst="rect">
            <a:avLst/>
          </a:prstGeom>
        </p:spPr>
        <p:txBody>
          <a:bodyPr vert="horz" wrap="square" lIns="0" tIns="15644" rIns="0" bIns="0" rtlCol="0">
            <a:spAutoFit/>
          </a:bodyPr>
          <a:lstStyle/>
          <a:p>
            <a:pPr marL="12516">
              <a:spcBef>
                <a:spcPts val="124"/>
              </a:spcBef>
            </a:pPr>
            <a:r>
              <a:rPr sz="1950" i="1" spc="-10">
                <a:solidFill>
                  <a:srgbClr val="362929"/>
                </a:solidFill>
                <a:latin typeface="Calisto MT"/>
                <a:cs typeface="Calisto MT"/>
              </a:rPr>
              <a:t>Email</a:t>
            </a:r>
            <a:endParaRPr sz="1950">
              <a:latin typeface="Calisto MT"/>
              <a:cs typeface="Calisto MT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03C4FE4-557C-5C50-A059-E6AB11B8F3E4}"/>
              </a:ext>
            </a:extLst>
          </p:cNvPr>
          <p:cNvSpPr txBox="1"/>
          <p:nvPr userDrawn="1"/>
        </p:nvSpPr>
        <p:spPr>
          <a:xfrm>
            <a:off x="20151641" y="2651847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516">
              <a:spcBef>
                <a:spcPts val="124"/>
              </a:spcBef>
            </a:pPr>
            <a:r>
              <a:rPr lang="en-GB" sz="1950" spc="-10">
                <a:solidFill>
                  <a:schemeClr val="accent3"/>
                </a:solidFill>
                <a:latin typeface="Aptos Light"/>
                <a:cs typeface="Apto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sz="1950" spc="-10">
                <a:solidFill>
                  <a:schemeClr val="accent3"/>
                </a:solidFill>
                <a:latin typeface="Aptos Light"/>
                <a:cs typeface="Apto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@wordstone.com</a:t>
            </a:r>
            <a:endParaRPr sz="195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56D19AE-2209-CCFA-157A-C46962CAADC4}"/>
              </a:ext>
            </a:extLst>
          </p:cNvPr>
          <p:cNvSpPr txBox="1"/>
          <p:nvPr userDrawn="1"/>
        </p:nvSpPr>
        <p:spPr>
          <a:xfrm>
            <a:off x="14284651" y="3630233"/>
            <a:ext cx="1209874" cy="315879"/>
          </a:xfrm>
          <a:prstGeom prst="rect">
            <a:avLst/>
          </a:prstGeom>
        </p:spPr>
        <p:txBody>
          <a:bodyPr vert="horz" wrap="square" lIns="0" tIns="15644" rIns="0" bIns="0" rtlCol="0">
            <a:spAutoFit/>
          </a:bodyPr>
          <a:lstStyle/>
          <a:p>
            <a:pPr marL="12516">
              <a:spcBef>
                <a:spcPts val="124"/>
              </a:spcBef>
            </a:pPr>
            <a:r>
              <a:rPr sz="1950" i="1" spc="-10">
                <a:solidFill>
                  <a:srgbClr val="362929"/>
                </a:solidFill>
                <a:latin typeface="Calisto MT"/>
                <a:cs typeface="Calisto MT"/>
              </a:rPr>
              <a:t>Telephone</a:t>
            </a:r>
            <a:endParaRPr sz="1950">
              <a:latin typeface="Calisto MT"/>
              <a:cs typeface="Calisto MT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A82A716-9854-D5EB-7327-C91E53E32C2C}"/>
              </a:ext>
            </a:extLst>
          </p:cNvPr>
          <p:cNvSpPr txBox="1"/>
          <p:nvPr userDrawn="1"/>
        </p:nvSpPr>
        <p:spPr>
          <a:xfrm>
            <a:off x="20151639" y="3743867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516">
              <a:spcBef>
                <a:spcPts val="124"/>
              </a:spcBef>
            </a:pPr>
            <a:r>
              <a:rPr lang="en-GB" sz="1950">
                <a:solidFill>
                  <a:schemeClr val="accent3"/>
                </a:solidFill>
                <a:latin typeface="+mn-lt"/>
                <a:cs typeface="Aptos Light"/>
              </a:rPr>
              <a:t>+33 1 59 44 08 66</a:t>
            </a:r>
            <a:endParaRPr sz="195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1ECA2434-BAC3-74E4-CC09-9B639B4BD72D}"/>
              </a:ext>
            </a:extLst>
          </p:cNvPr>
          <p:cNvSpPr txBox="1"/>
          <p:nvPr userDrawn="1"/>
        </p:nvSpPr>
        <p:spPr>
          <a:xfrm>
            <a:off x="14284651" y="4722255"/>
            <a:ext cx="1209874" cy="315879"/>
          </a:xfrm>
          <a:prstGeom prst="rect">
            <a:avLst/>
          </a:prstGeom>
        </p:spPr>
        <p:txBody>
          <a:bodyPr vert="horz" wrap="square" lIns="0" tIns="15644" rIns="0" bIns="0" rtlCol="0">
            <a:spAutoFit/>
          </a:bodyPr>
          <a:lstStyle/>
          <a:p>
            <a:pPr marL="12516">
              <a:spcBef>
                <a:spcPts val="124"/>
              </a:spcBef>
            </a:pPr>
            <a:r>
              <a:rPr sz="1950" i="1" spc="-10">
                <a:solidFill>
                  <a:srgbClr val="362929"/>
                </a:solidFill>
                <a:latin typeface="Calisto MT"/>
                <a:cs typeface="Calisto MT"/>
              </a:rPr>
              <a:t>Website</a:t>
            </a:r>
            <a:endParaRPr sz="1950">
              <a:latin typeface="Calisto MT"/>
              <a:cs typeface="Calisto M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4391F643-BE93-E75E-FDA8-658BB1FD3D24}"/>
              </a:ext>
            </a:extLst>
          </p:cNvPr>
          <p:cNvSpPr txBox="1"/>
          <p:nvPr userDrawn="1"/>
        </p:nvSpPr>
        <p:spPr>
          <a:xfrm>
            <a:off x="20151641" y="4835891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516">
              <a:spcBef>
                <a:spcPts val="124"/>
              </a:spcBef>
            </a:pPr>
            <a:r>
              <a:rPr sz="1950" spc="-10">
                <a:solidFill>
                  <a:schemeClr val="accent3"/>
                </a:solidFill>
                <a:latin typeface="Aptos Light"/>
                <a:cs typeface="Aptos Light"/>
              </a:rPr>
              <a:t>wordstone.com</a:t>
            </a:r>
            <a:endParaRPr sz="195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F114641-D95E-43B4-34C9-4B72E67ED7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4" y="7797252"/>
            <a:ext cx="23163172" cy="546061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1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3" y="1982784"/>
            <a:ext cx="8999998" cy="1462088"/>
          </a:xfrm>
        </p:spPr>
        <p:txBody>
          <a:bodyPr/>
          <a:lstStyle>
            <a:lvl1pPr>
              <a:defRPr spc="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08CA15-3225-E687-9366-9D4E524AB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5" y="454029"/>
            <a:ext cx="2669502" cy="495766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023D6995-88A0-4B2C-DC2F-F77A780815DB}"/>
              </a:ext>
            </a:extLst>
          </p:cNvPr>
          <p:cNvSpPr/>
          <p:nvPr userDrawn="1"/>
        </p:nvSpPr>
        <p:spPr>
          <a:xfrm>
            <a:off x="14300053" y="2339810"/>
            <a:ext cx="9474130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4A96BF94-4244-901F-6601-E84688B63F77}"/>
              </a:ext>
            </a:extLst>
          </p:cNvPr>
          <p:cNvSpPr/>
          <p:nvPr userDrawn="1"/>
        </p:nvSpPr>
        <p:spPr>
          <a:xfrm>
            <a:off x="14300053" y="3425584"/>
            <a:ext cx="9474130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43FDC3F-652C-9D5E-4A94-7E11758AE7F8}"/>
              </a:ext>
            </a:extLst>
          </p:cNvPr>
          <p:cNvSpPr/>
          <p:nvPr userDrawn="1"/>
        </p:nvSpPr>
        <p:spPr>
          <a:xfrm>
            <a:off x="14300053" y="4524056"/>
            <a:ext cx="9474130" cy="0"/>
          </a:xfrm>
          <a:custGeom>
            <a:avLst/>
            <a:gdLst/>
            <a:ahLst/>
            <a:cxnLst/>
            <a:rect l="l" t="t" r="r" b="b"/>
            <a:pathLst>
              <a:path w="7811769">
                <a:moveTo>
                  <a:pt x="0" y="0"/>
                </a:moveTo>
                <a:lnTo>
                  <a:pt x="7811280" y="0"/>
                </a:lnTo>
              </a:path>
            </a:pathLst>
          </a:custGeom>
          <a:ln w="6350">
            <a:solidFill>
              <a:srgbClr val="362929"/>
            </a:solidFill>
          </a:ln>
        </p:spPr>
        <p:txBody>
          <a:bodyPr wrap="square" lIns="0" tIns="0" rIns="0" bIns="0" rtlCol="0"/>
          <a:lstStyle/>
          <a:p>
            <a:endParaRPr sz="644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F18996C-AA79-A59B-E104-FBE1C0C35F13}"/>
              </a:ext>
            </a:extLst>
          </p:cNvPr>
          <p:cNvSpPr txBox="1"/>
          <p:nvPr userDrawn="1"/>
        </p:nvSpPr>
        <p:spPr>
          <a:xfrm>
            <a:off x="14284649" y="2538213"/>
            <a:ext cx="1209874" cy="315879"/>
          </a:xfrm>
          <a:prstGeom prst="rect">
            <a:avLst/>
          </a:prstGeom>
        </p:spPr>
        <p:txBody>
          <a:bodyPr vert="horz" wrap="square" lIns="0" tIns="15644" rIns="0" bIns="0" rtlCol="0">
            <a:spAutoFit/>
          </a:bodyPr>
          <a:lstStyle/>
          <a:p>
            <a:pPr marL="12516">
              <a:spcBef>
                <a:spcPts val="124"/>
              </a:spcBef>
            </a:pPr>
            <a:r>
              <a:rPr sz="1950" i="1" spc="-10">
                <a:solidFill>
                  <a:srgbClr val="362929"/>
                </a:solidFill>
                <a:latin typeface="Calisto MT"/>
                <a:cs typeface="Calisto MT"/>
              </a:rPr>
              <a:t>Email</a:t>
            </a:r>
            <a:endParaRPr sz="1950">
              <a:latin typeface="Calisto MT"/>
              <a:cs typeface="Calisto MT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B03C4FE4-557C-5C50-A059-E6AB11B8F3E4}"/>
              </a:ext>
            </a:extLst>
          </p:cNvPr>
          <p:cNvSpPr txBox="1"/>
          <p:nvPr userDrawn="1"/>
        </p:nvSpPr>
        <p:spPr>
          <a:xfrm>
            <a:off x="20151641" y="2651847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516">
              <a:spcBef>
                <a:spcPts val="124"/>
              </a:spcBef>
            </a:pPr>
            <a:r>
              <a:rPr lang="en-GB" sz="1950" spc="-10">
                <a:solidFill>
                  <a:schemeClr val="accent3"/>
                </a:solidFill>
                <a:latin typeface="Aptos Light"/>
                <a:cs typeface="Apto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sz="1950" spc="-10">
                <a:solidFill>
                  <a:schemeClr val="accent3"/>
                </a:solidFill>
                <a:latin typeface="Aptos Light"/>
                <a:cs typeface="Apto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@wordstone.com</a:t>
            </a:r>
            <a:endParaRPr sz="195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56D19AE-2209-CCFA-157A-C46962CAADC4}"/>
              </a:ext>
            </a:extLst>
          </p:cNvPr>
          <p:cNvSpPr txBox="1"/>
          <p:nvPr userDrawn="1"/>
        </p:nvSpPr>
        <p:spPr>
          <a:xfrm>
            <a:off x="14284651" y="3630233"/>
            <a:ext cx="1209874" cy="315879"/>
          </a:xfrm>
          <a:prstGeom prst="rect">
            <a:avLst/>
          </a:prstGeom>
        </p:spPr>
        <p:txBody>
          <a:bodyPr vert="horz" wrap="square" lIns="0" tIns="15644" rIns="0" bIns="0" rtlCol="0">
            <a:spAutoFit/>
          </a:bodyPr>
          <a:lstStyle/>
          <a:p>
            <a:pPr marL="12516">
              <a:spcBef>
                <a:spcPts val="124"/>
              </a:spcBef>
            </a:pPr>
            <a:r>
              <a:rPr sz="1950" i="1" spc="-10">
                <a:solidFill>
                  <a:srgbClr val="362929"/>
                </a:solidFill>
                <a:latin typeface="Calisto MT"/>
                <a:cs typeface="Calisto MT"/>
              </a:rPr>
              <a:t>Telephone</a:t>
            </a:r>
            <a:endParaRPr sz="1950">
              <a:latin typeface="Calisto MT"/>
              <a:cs typeface="Calisto MT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A82A716-9854-D5EB-7327-C91E53E32C2C}"/>
              </a:ext>
            </a:extLst>
          </p:cNvPr>
          <p:cNvSpPr txBox="1"/>
          <p:nvPr userDrawn="1"/>
        </p:nvSpPr>
        <p:spPr>
          <a:xfrm>
            <a:off x="20151639" y="3743867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516">
              <a:spcBef>
                <a:spcPts val="124"/>
              </a:spcBef>
            </a:pPr>
            <a:r>
              <a:rPr lang="en-GB" sz="1950">
                <a:solidFill>
                  <a:schemeClr val="accent3"/>
                </a:solidFill>
                <a:latin typeface="+mn-lt"/>
                <a:cs typeface="Aptos Light"/>
              </a:rPr>
              <a:t>+33 1 59 44 08 66</a:t>
            </a:r>
            <a:endParaRPr sz="195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1ECA2434-BAC3-74E4-CC09-9B639B4BD72D}"/>
              </a:ext>
            </a:extLst>
          </p:cNvPr>
          <p:cNvSpPr txBox="1"/>
          <p:nvPr userDrawn="1"/>
        </p:nvSpPr>
        <p:spPr>
          <a:xfrm>
            <a:off x="14284651" y="4722255"/>
            <a:ext cx="1209874" cy="315879"/>
          </a:xfrm>
          <a:prstGeom prst="rect">
            <a:avLst/>
          </a:prstGeom>
        </p:spPr>
        <p:txBody>
          <a:bodyPr vert="horz" wrap="square" lIns="0" tIns="15644" rIns="0" bIns="0" rtlCol="0">
            <a:spAutoFit/>
          </a:bodyPr>
          <a:lstStyle/>
          <a:p>
            <a:pPr marL="12516">
              <a:spcBef>
                <a:spcPts val="124"/>
              </a:spcBef>
            </a:pPr>
            <a:r>
              <a:rPr sz="1950" i="1" spc="-10">
                <a:solidFill>
                  <a:srgbClr val="362929"/>
                </a:solidFill>
                <a:latin typeface="Calisto MT"/>
                <a:cs typeface="Calisto MT"/>
              </a:rPr>
              <a:t>Website</a:t>
            </a:r>
            <a:endParaRPr sz="1950">
              <a:latin typeface="Calisto MT"/>
              <a:cs typeface="Calisto M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4391F643-BE93-E75E-FDA8-658BB1FD3D24}"/>
              </a:ext>
            </a:extLst>
          </p:cNvPr>
          <p:cNvSpPr txBox="1"/>
          <p:nvPr userDrawn="1"/>
        </p:nvSpPr>
        <p:spPr>
          <a:xfrm>
            <a:off x="20151641" y="4835891"/>
            <a:ext cx="3480214" cy="3639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516">
              <a:spcBef>
                <a:spcPts val="124"/>
              </a:spcBef>
            </a:pPr>
            <a:r>
              <a:rPr sz="1950" spc="-10">
                <a:solidFill>
                  <a:schemeClr val="accent3"/>
                </a:solidFill>
                <a:latin typeface="Aptos Light"/>
                <a:cs typeface="Aptos Light"/>
              </a:rPr>
              <a:t>wordstone.com</a:t>
            </a:r>
            <a:endParaRPr sz="1950">
              <a:solidFill>
                <a:schemeClr val="accent3"/>
              </a:solidFill>
              <a:latin typeface="Aptos Light"/>
              <a:cs typeface="Aptos Light"/>
            </a:endParaRP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F114641-D95E-43B4-34C9-4B72E67ED7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14" y="7797252"/>
            <a:ext cx="23163172" cy="5460616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4 L 3.33333E-6 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(right image)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60D21C6-CA48-79C9-0F92-9534551BC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8074" y="454025"/>
            <a:ext cx="2669502" cy="49576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41182D-F436-397D-75FD-4C6B1A849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0051" y="1"/>
            <a:ext cx="10083090" cy="13715037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807" y="4648200"/>
            <a:ext cx="11583193" cy="2371725"/>
          </a:xfrm>
        </p:spPr>
        <p:txBody>
          <a:bodyPr anchor="b"/>
          <a:lstStyle>
            <a:lvl1pPr algn="l">
              <a:lnSpc>
                <a:spcPct val="100000"/>
              </a:lnSpc>
              <a:defRPr sz="90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807" y="6981824"/>
            <a:ext cx="11583193" cy="3514725"/>
          </a:xfrm>
        </p:spPr>
        <p:txBody>
          <a:bodyPr/>
          <a:lstStyle>
            <a:lvl1pPr marL="0" indent="0" algn="l">
              <a:lnSpc>
                <a:spcPts val="7630"/>
              </a:lnSpc>
              <a:spcBef>
                <a:spcPts val="0"/>
              </a:spcBef>
              <a:buNone/>
              <a:defRPr sz="7200" spc="-150">
                <a:solidFill>
                  <a:schemeClr val="accent3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343C3-BD91-656B-FC52-E407096F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635D5-387E-C257-6776-A979AE7B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07" y="3949532"/>
            <a:ext cx="3886993" cy="519618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91898-05CC-DC01-A5D6-A6659EE5C2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3889 L 0 2.77778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3889 L 0 -2.77778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0 0.03889 L 0 -2.77778E-6 " pathEditMode="relative" rAng="0" ptsTypes="AA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950" y="2289175"/>
            <a:ext cx="22599650" cy="14620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50" y="4375150"/>
            <a:ext cx="22599650" cy="5589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807" y="13071142"/>
            <a:ext cx="8229600" cy="24622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600">
                <a:solidFill>
                  <a:srgbClr val="36292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15600" y="13071142"/>
            <a:ext cx="595310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F7BF066-D798-4C6A-BBF7-9CBF7F180CB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71" r:id="rId5"/>
    <p:sldLayoutId id="2147483674" r:id="rId6"/>
    <p:sldLayoutId id="2147483675" r:id="rId7"/>
    <p:sldLayoutId id="2147483672" r:id="rId8"/>
    <p:sldLayoutId id="2147483673" r:id="rId9"/>
    <p:sldLayoutId id="2147483662" r:id="rId10"/>
    <p:sldLayoutId id="2147483703" r:id="rId11"/>
    <p:sldLayoutId id="2147483693" r:id="rId12"/>
    <p:sldLayoutId id="2147483707" r:id="rId13"/>
    <p:sldLayoutId id="2147483694" r:id="rId14"/>
    <p:sldLayoutId id="2147483697" r:id="rId15"/>
    <p:sldLayoutId id="2147483696" r:id="rId16"/>
    <p:sldLayoutId id="2147483706" r:id="rId17"/>
    <p:sldLayoutId id="2147483663" r:id="rId18"/>
    <p:sldLayoutId id="2147483704" r:id="rId19"/>
    <p:sldLayoutId id="2147483774" r:id="rId20"/>
    <p:sldLayoutId id="214748370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5" r:id="rId27"/>
    <p:sldLayoutId id="2147483698" r:id="rId28"/>
    <p:sldLayoutId id="2147483699" r:id="rId29"/>
    <p:sldLayoutId id="2147483700" r:id="rId30"/>
    <p:sldLayoutId id="2147483666" r:id="rId31"/>
    <p:sldLayoutId id="2147483677" r:id="rId32"/>
    <p:sldLayoutId id="2147483678" r:id="rId33"/>
    <p:sldLayoutId id="2147483679" r:id="rId34"/>
    <p:sldLayoutId id="2147483680" r:id="rId35"/>
    <p:sldLayoutId id="2147483684" r:id="rId36"/>
    <p:sldLayoutId id="2147483681" r:id="rId37"/>
    <p:sldLayoutId id="2147483685" r:id="rId38"/>
    <p:sldLayoutId id="2147483682" r:id="rId39"/>
    <p:sldLayoutId id="2147483683" r:id="rId40"/>
    <p:sldLayoutId id="2147483667" r:id="rId41"/>
    <p:sldLayoutId id="2147483676" r:id="rId42"/>
    <p:sldLayoutId id="2147483701" r:id="rId43"/>
    <p:sldLayoutId id="2147483702" r:id="rId44"/>
    <p:sldLayoutId id="2147483709" r:id="rId45"/>
    <p:sldLayoutId id="2147483710" r:id="rId46"/>
    <p:sldLayoutId id="2147483711" r:id="rId47"/>
    <p:sldLayoutId id="2147483712" r:id="rId48"/>
    <p:sldLayoutId id="2147483713" r:id="rId49"/>
    <p:sldLayoutId id="2147483714" r:id="rId50"/>
    <p:sldLayoutId id="2147483715" r:id="rId51"/>
    <p:sldLayoutId id="2147483716" r:id="rId52"/>
    <p:sldLayoutId id="2147483717" r:id="rId53"/>
    <p:sldLayoutId id="2147483718" r:id="rId54"/>
    <p:sldLayoutId id="2147483719" r:id="rId55"/>
    <p:sldLayoutId id="2147483720" r:id="rId56"/>
    <p:sldLayoutId id="2147483721" r:id="rId57"/>
    <p:sldLayoutId id="2147483722" r:id="rId58"/>
    <p:sldLayoutId id="2147483723" r:id="rId59"/>
    <p:sldLayoutId id="2147483724" r:id="rId60"/>
    <p:sldLayoutId id="2147483725" r:id="rId61"/>
    <p:sldLayoutId id="2147483726" r:id="rId62"/>
    <p:sldLayoutId id="2147483727" r:id="rId63"/>
    <p:sldLayoutId id="2147483728" r:id="rId64"/>
    <p:sldLayoutId id="2147483729" r:id="rId65"/>
    <p:sldLayoutId id="2147483730" r:id="rId66"/>
    <p:sldLayoutId id="2147483731" r:id="rId67"/>
    <p:sldLayoutId id="2147483732" r:id="rId68"/>
    <p:sldLayoutId id="2147483733" r:id="rId69"/>
    <p:sldLayoutId id="2147483734" r:id="rId70"/>
    <p:sldLayoutId id="2147483735" r:id="rId71"/>
    <p:sldLayoutId id="2147483736" r:id="rId72"/>
    <p:sldLayoutId id="2147483737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50" r:id="rId82"/>
    <p:sldLayoutId id="2147483751" r:id="rId8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828800" rtl="0" eaLnBrk="1" latinLnBrk="0" hangingPunct="1">
        <a:lnSpc>
          <a:spcPts val="10000"/>
        </a:lnSpc>
        <a:spcBef>
          <a:spcPct val="0"/>
        </a:spcBef>
        <a:buNone/>
        <a:defRPr sz="9000" i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rgbClr val="362929"/>
          </a:solidFill>
          <a:latin typeface="+mn-lt"/>
          <a:ea typeface="+mn-ea"/>
          <a:cs typeface="+mn-cs"/>
        </a:defRPr>
      </a:lvl1pPr>
      <a:lvl2pPr marL="177800" indent="-177800" algn="l" defTabSz="1828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362929"/>
          </a:solidFill>
          <a:latin typeface="+mn-lt"/>
          <a:ea typeface="+mn-ea"/>
          <a:cs typeface="+mn-cs"/>
        </a:defRPr>
      </a:lvl2pPr>
      <a:lvl3pPr marL="361950" indent="-184150" algn="l" defTabSz="1828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7800" algn="l" defTabSz="1828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7800" algn="l" defTabSz="1828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  <p15:guide id="3" pos="388">
          <p15:clr>
            <a:srgbClr val="F26B43"/>
          </p15:clr>
        </p15:guide>
        <p15:guide id="4" pos="14972">
          <p15:clr>
            <a:srgbClr val="F26B43"/>
          </p15:clr>
        </p15:guide>
        <p15:guide id="5" pos="14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A2C36-B0CF-A71F-9C19-489EB776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29A5-F50D-56A5-1FB9-9AA179ADB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400" y="5105400"/>
            <a:ext cx="15621000" cy="2371725"/>
          </a:xfrm>
        </p:spPr>
        <p:txBody>
          <a:bodyPr/>
          <a:lstStyle/>
          <a:p>
            <a:r>
              <a:rPr lang="es-ES" sz="7500" i="0" noProof="0" dirty="0"/>
              <a:t>La tendencia a la </a:t>
            </a:r>
            <a:r>
              <a:rPr lang="es-ES" sz="7500" i="0" noProof="0" dirty="0" err="1"/>
              <a:t>contractualización</a:t>
            </a:r>
            <a:r>
              <a:rPr lang="es-ES" sz="7500" i="0" noProof="0" dirty="0"/>
              <a:t> de las disputas de inversión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17734-0CBE-CC14-97C1-19C29CC78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0" y="8763000"/>
            <a:ext cx="6775184" cy="533400"/>
          </a:xfrm>
        </p:spPr>
        <p:txBody>
          <a:bodyPr/>
          <a:lstStyle/>
          <a:p>
            <a:r>
              <a:rPr lang="es-ES" sz="6000" noProof="0" dirty="0">
                <a:latin typeface="Aptos Light" panose="020B0004020202020204" pitchFamily="34" charset="0"/>
                <a:ea typeface="+mj-ea"/>
                <a:cs typeface="+mj-cs"/>
              </a:rPr>
              <a:t>Eduardo Silva Romero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1ECD-F6D6-F959-2CD5-12DB11215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1</a:t>
            </a:fld>
            <a:endParaRPr lang="es-ES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502468A-02F2-8D9D-DECF-8282A77FFB03}"/>
              </a:ext>
            </a:extLst>
          </p:cNvPr>
          <p:cNvSpPr txBox="1">
            <a:spLocks/>
          </p:cNvSpPr>
          <p:nvPr/>
        </p:nvSpPr>
        <p:spPr>
          <a:xfrm>
            <a:off x="19651133" y="9906000"/>
            <a:ext cx="4344193" cy="3779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i="0" noProof="0" dirty="0">
                <a:latin typeface="Aptos Light" panose="020B0004020202020204" pitchFamily="34" charset="0"/>
              </a:rPr>
              <a:t>27 de agosto de 2025</a:t>
            </a:r>
          </a:p>
          <a:p>
            <a:endParaRPr lang="es-ES" sz="3600" noProof="0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9754019F-71DA-307B-0650-FF70DA6F90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29600" cy="13716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A4AE28A-2E94-BDCB-C167-A6F5BE797C9B}"/>
              </a:ext>
            </a:extLst>
          </p:cNvPr>
          <p:cNvSpPr txBox="1">
            <a:spLocks/>
          </p:cNvSpPr>
          <p:nvPr/>
        </p:nvSpPr>
        <p:spPr>
          <a:xfrm>
            <a:off x="8915400" y="4487333"/>
            <a:ext cx="12649942" cy="5196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i="0" noProof="0" dirty="0">
                <a:latin typeface="Aptos Light" panose="020B0004020202020204" pitchFamily="34" charset="0"/>
              </a:rPr>
              <a:t>Simposio Internacional organizado por la Procuraduría General del Estado</a:t>
            </a:r>
          </a:p>
        </p:txBody>
      </p:sp>
    </p:spTree>
    <p:extLst>
      <p:ext uri="{BB962C8B-B14F-4D97-AF65-F5344CB8AC3E}">
        <p14:creationId xmlns:p14="http://schemas.microsoft.com/office/powerpoint/2010/main" val="31280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8BB53-FB7A-E27A-C160-ED2FE4113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9D7C611-38D3-103E-9EF8-C897CA4C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19" y="5028848"/>
            <a:ext cx="12657531" cy="3320323"/>
          </a:xfrm>
          <a:prstGeom prst="rect">
            <a:avLst/>
          </a:prstGeom>
          <a:ln>
            <a:solidFill>
              <a:srgbClr val="9E4F4D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2E6D25-8FDC-8B92-0D6D-4964A6F94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10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3757665-B77F-329E-822C-7511D17A5C95}"/>
              </a:ext>
            </a:extLst>
          </p:cNvPr>
          <p:cNvSpPr txBox="1">
            <a:spLocks/>
          </p:cNvSpPr>
          <p:nvPr/>
        </p:nvSpPr>
        <p:spPr>
          <a:xfrm>
            <a:off x="1313001" y="154552"/>
            <a:ext cx="18213343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i="0" noProof="0" dirty="0"/>
              <a:t>Cláusulas de trato justo y equitativo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D0ED4E-B61F-4575-67F0-AEA8663E2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B8E5ED0-D269-62F5-94BA-B8BF848E281A}"/>
              </a:ext>
            </a:extLst>
          </p:cNvPr>
          <p:cNvSpPr txBox="1"/>
          <p:nvPr/>
        </p:nvSpPr>
        <p:spPr>
          <a:xfrm>
            <a:off x="10854276" y="11677911"/>
            <a:ext cx="12636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TBI entre Ecuador y China, 21 de marzo de 1994, art. 3.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B2BE41-41E5-7DBC-2518-367852A8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7" r="3716"/>
          <a:stretch>
            <a:fillRect/>
          </a:stretch>
        </p:blipFill>
        <p:spPr>
          <a:xfrm>
            <a:off x="10854277" y="9372315"/>
            <a:ext cx="12636241" cy="2137828"/>
          </a:xfrm>
          <a:prstGeom prst="rect">
            <a:avLst/>
          </a:prstGeom>
          <a:ln>
            <a:solidFill>
              <a:srgbClr val="9E4F4D"/>
            </a:solidFill>
          </a:ln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EF05DAF5-F941-574E-98F3-7E96C435BC38}"/>
              </a:ext>
            </a:extLst>
          </p:cNvPr>
          <p:cNvSpPr txBox="1"/>
          <p:nvPr/>
        </p:nvSpPr>
        <p:spPr>
          <a:xfrm>
            <a:off x="5363520" y="8416572"/>
            <a:ext cx="1265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TBI entre Ecuador y Países Bajos, del 27 de junio de 1999, art. 3.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7EE4665-B275-B4F7-4233-7047B8A704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720"/>
          <a:stretch>
            <a:fillRect/>
          </a:stretch>
        </p:blipFill>
        <p:spPr>
          <a:xfrm>
            <a:off x="5363519" y="2084902"/>
            <a:ext cx="12657531" cy="2809696"/>
          </a:xfrm>
          <a:prstGeom prst="rect">
            <a:avLst/>
          </a:prstGeom>
          <a:ln>
            <a:solidFill>
              <a:srgbClr val="9E4F4D"/>
            </a:solidFill>
          </a:ln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FF700FF0-840C-C02C-BA28-17A48AC6A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03" y="9219181"/>
            <a:ext cx="9666368" cy="2391330"/>
          </a:xfrm>
          <a:prstGeom prst="rect">
            <a:avLst/>
          </a:prstGeom>
          <a:ln>
            <a:solidFill>
              <a:srgbClr val="9E4F4D"/>
            </a:solidFill>
          </a:ln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id="{2BAF198F-B95E-84C8-48CD-7F74812F8D4D}"/>
              </a:ext>
            </a:extLst>
          </p:cNvPr>
          <p:cNvSpPr txBox="1"/>
          <p:nvPr/>
        </p:nvSpPr>
        <p:spPr>
          <a:xfrm>
            <a:off x="722501" y="11677912"/>
            <a:ext cx="9666369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TBI entre Ecuador y España, 26 de junio de 1996, art. 4.</a:t>
            </a:r>
          </a:p>
        </p:txBody>
      </p:sp>
    </p:spTree>
    <p:extLst>
      <p:ext uri="{BB962C8B-B14F-4D97-AF65-F5344CB8AC3E}">
        <p14:creationId xmlns:p14="http://schemas.microsoft.com/office/powerpoint/2010/main" val="11478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A0B3C-9F1E-4DFB-F9C1-B7D468C44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C15CA-1305-E825-63E1-F346154AD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11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DD49954-8D22-3FB9-A2D3-DF1FD0BA678B}"/>
              </a:ext>
            </a:extLst>
          </p:cNvPr>
          <p:cNvSpPr txBox="1">
            <a:spLocks/>
          </p:cNvSpPr>
          <p:nvPr/>
        </p:nvSpPr>
        <p:spPr>
          <a:xfrm>
            <a:off x="1325790" y="148715"/>
            <a:ext cx="18213343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i="0" noProof="0" dirty="0"/>
              <a:t>Cláusulas “paraguas”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FF06FE-1EAF-F03C-2FC1-68B083A37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9CC00A4-D9B6-7975-FFCF-C086981AEABF}"/>
              </a:ext>
            </a:extLst>
          </p:cNvPr>
          <p:cNvSpPr txBox="1"/>
          <p:nvPr/>
        </p:nvSpPr>
        <p:spPr>
          <a:xfrm>
            <a:off x="1172475" y="12193388"/>
            <a:ext cx="984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TBI entre Ecuador y Reino Unido, 10 de mayo de 1994, art. 2(2).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6BECE07B-AC6E-1078-0C6A-B515656B8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631175" y="2616276"/>
            <a:ext cx="6478958" cy="95141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A6FB6FC-3D53-A149-AD13-D7ADDF9B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90" y="5059374"/>
            <a:ext cx="11045802" cy="1156314"/>
          </a:xfrm>
          <a:prstGeom prst="rect">
            <a:avLst/>
          </a:prstGeom>
          <a:ln w="19050">
            <a:solidFill>
              <a:srgbClr val="9E4F4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3DC008-5F07-795F-A458-419A2D3CD8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8"/>
          <a:stretch>
            <a:fillRect/>
          </a:stretch>
        </p:blipFill>
        <p:spPr>
          <a:xfrm>
            <a:off x="608807" y="6504391"/>
            <a:ext cx="11010085" cy="1228721"/>
          </a:xfrm>
          <a:prstGeom prst="rect">
            <a:avLst/>
          </a:prstGeom>
          <a:ln w="19050">
            <a:solidFill>
              <a:srgbClr val="9E4F4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93413DC-6B99-D4B4-E012-EA5E6CC2C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1603" y="2616275"/>
            <a:ext cx="7089397" cy="95141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39B9F842-9C42-54F5-B915-705009895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6077539"/>
            <a:ext cx="11525797" cy="1205190"/>
          </a:xfrm>
          <a:prstGeom prst="rect">
            <a:avLst/>
          </a:prstGeom>
          <a:ln w="19050">
            <a:solidFill>
              <a:srgbClr val="9E4F4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E297F46F-4091-ECA5-192B-15FD5A5CD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0" y="5493999"/>
            <a:ext cx="11525798" cy="433095"/>
          </a:xfrm>
          <a:prstGeom prst="rect">
            <a:avLst/>
          </a:prstGeom>
          <a:ln w="19050">
            <a:solidFill>
              <a:srgbClr val="9E4F4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21">
            <a:extLst>
              <a:ext uri="{FF2B5EF4-FFF2-40B4-BE49-F238E27FC236}">
                <a16:creationId xmlns:a16="http://schemas.microsoft.com/office/drawing/2014/main" id="{039A80F6-60C5-C006-9748-8F188BD66C0E}"/>
              </a:ext>
            </a:extLst>
          </p:cNvPr>
          <p:cNvSpPr txBox="1"/>
          <p:nvPr/>
        </p:nvSpPr>
        <p:spPr>
          <a:xfrm>
            <a:off x="12608190" y="12193388"/>
            <a:ext cx="1069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TBI entre Ecuador y Estados Unidos, 27 de agosto de 1993, art. 2.3(c).</a:t>
            </a:r>
          </a:p>
        </p:txBody>
      </p:sp>
    </p:spTree>
    <p:extLst>
      <p:ext uri="{BB962C8B-B14F-4D97-AF65-F5344CB8AC3E}">
        <p14:creationId xmlns:p14="http://schemas.microsoft.com/office/powerpoint/2010/main" val="52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FBD4-12D4-AE83-8AC9-9D30C04C3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30D967-07F9-1105-9A28-8D4E889E2E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12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C812DF2-1B60-A0A9-50CF-7F6C21C46AA9}"/>
              </a:ext>
            </a:extLst>
          </p:cNvPr>
          <p:cNvSpPr txBox="1">
            <a:spLocks/>
          </p:cNvSpPr>
          <p:nvPr/>
        </p:nvSpPr>
        <p:spPr>
          <a:xfrm>
            <a:off x="1297034" y="161571"/>
            <a:ext cx="13727068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i="0" noProof="0" dirty="0"/>
              <a:t>Cláusula de estabilización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5077E-B22A-DA6A-B606-7842FB51F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BA14AAF-23D4-BF9C-4D94-06095170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29103"/>
          <a:stretch>
            <a:fillRect/>
          </a:stretch>
        </p:blipFill>
        <p:spPr>
          <a:xfrm>
            <a:off x="2098434" y="2396041"/>
            <a:ext cx="8879232" cy="3857030"/>
          </a:xfrm>
          <a:prstGeom prst="rect">
            <a:avLst/>
          </a:prstGeom>
          <a:ln>
            <a:solidFill>
              <a:srgbClr val="9E4F4D"/>
            </a:solidFill>
          </a:ln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1000E7C-EF36-3A4D-1772-46D5E4F216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1"/>
          <a:stretch>
            <a:fillRect/>
          </a:stretch>
        </p:blipFill>
        <p:spPr>
          <a:xfrm>
            <a:off x="2098434" y="6718738"/>
            <a:ext cx="8879232" cy="5150379"/>
          </a:xfrm>
          <a:prstGeom prst="rect">
            <a:avLst/>
          </a:prstGeom>
          <a:ln>
            <a:solidFill>
              <a:srgbClr val="9E4F4D"/>
            </a:solidFill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0923A9A6-B8AF-A66A-7A23-533ACC42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99"/>
          <a:stretch>
            <a:fillRect/>
          </a:stretch>
        </p:blipFill>
        <p:spPr>
          <a:xfrm>
            <a:off x="11938002" y="3430626"/>
            <a:ext cx="10137665" cy="3512041"/>
          </a:xfrm>
          <a:prstGeom prst="rect">
            <a:avLst/>
          </a:prstGeom>
          <a:ln>
            <a:solidFill>
              <a:srgbClr val="9E4F4D"/>
            </a:solidFill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AB7BA0F-CC60-565E-3468-D3C0EB0128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67"/>
          <a:stretch>
            <a:fillRect/>
          </a:stretch>
        </p:blipFill>
        <p:spPr>
          <a:xfrm>
            <a:off x="12039602" y="7357534"/>
            <a:ext cx="10035764" cy="3437467"/>
          </a:xfrm>
          <a:prstGeom prst="rect">
            <a:avLst/>
          </a:prstGeom>
          <a:ln>
            <a:solidFill>
              <a:srgbClr val="9E4F4D"/>
            </a:solidFill>
          </a:ln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C0A27EA4-CF9A-F47F-05B6-0EF1A9822908}"/>
              </a:ext>
            </a:extLst>
          </p:cNvPr>
          <p:cNvSpPr txBox="1"/>
          <p:nvPr/>
        </p:nvSpPr>
        <p:spPr>
          <a:xfrm>
            <a:off x="5075617" y="12073174"/>
            <a:ext cx="142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Contrato de inversión entre Ecuador y </a:t>
            </a:r>
            <a:r>
              <a:rPr lang="es-ES" sz="28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Emcamex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S.A., 9 de julio de 2021, cláusulas 6 y 7.</a:t>
            </a:r>
          </a:p>
        </p:txBody>
      </p:sp>
    </p:spTree>
    <p:extLst>
      <p:ext uri="{BB962C8B-B14F-4D97-AF65-F5344CB8AC3E}">
        <p14:creationId xmlns:p14="http://schemas.microsoft.com/office/powerpoint/2010/main" val="390453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4F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6953F-6E33-5A1C-333F-C2922F976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E45838-467E-CECC-8839-F147DF3EAB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pPr/>
              <a:t>13</a:t>
            </a:fld>
            <a:endParaRPr lang="es-E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6C39487-5283-C6B8-AFA7-DCBACE67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2" y="4635478"/>
            <a:ext cx="14370048" cy="1263878"/>
          </a:xfrm>
        </p:spPr>
        <p:txBody>
          <a:bodyPr/>
          <a:lstStyle/>
          <a:p>
            <a:r>
              <a:rPr lang="es-ES" noProof="0" dirty="0"/>
              <a:t>El arbitraje CCI con Estados y entidades públicas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CC98626-824C-FEA2-6354-357F7946A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36320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CAD85-1B17-7EC3-C656-B02BD8DA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9BFDF-3460-E69B-ABA8-45C6722EE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14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2F08EC8-0E85-8A7D-3F96-E4BFBC3C3824}"/>
              </a:ext>
            </a:extLst>
          </p:cNvPr>
          <p:cNvSpPr txBox="1">
            <a:spLocks/>
          </p:cNvSpPr>
          <p:nvPr/>
        </p:nvSpPr>
        <p:spPr>
          <a:xfrm>
            <a:off x="9029705" y="1804714"/>
            <a:ext cx="13635566" cy="32967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i="0" noProof="0" dirty="0"/>
              <a:t>Experiencia de la CCI en arbitrajes con entidades públicas</a:t>
            </a:r>
          </a:p>
          <a:p>
            <a:endParaRPr lang="es-ES" sz="7200" i="0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64D71D3-0FD2-5DEF-743C-E218E833137A}"/>
              </a:ext>
            </a:extLst>
          </p:cNvPr>
          <p:cNvCxnSpPr>
            <a:cxnSpLocks/>
          </p:cNvCxnSpPr>
          <p:nvPr/>
        </p:nvCxnSpPr>
        <p:spPr>
          <a:xfrm>
            <a:off x="8536513" y="1094613"/>
            <a:ext cx="0" cy="10798744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73A96659-14C0-D244-B91B-30C590EE5A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FA46E8-862A-6847-6552-993437DD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87" y="1568189"/>
            <a:ext cx="6992555" cy="9868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0DC439-44B9-5F35-0E71-C557281E73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4723"/>
          <a:stretch>
            <a:fillRect/>
          </a:stretch>
        </p:blipFill>
        <p:spPr>
          <a:xfrm>
            <a:off x="9187648" y="9109592"/>
            <a:ext cx="14246422" cy="2563647"/>
          </a:xfrm>
          <a:prstGeom prst="rect">
            <a:avLst/>
          </a:prstGeom>
          <a:ln>
            <a:solidFill>
              <a:srgbClr val="9E4F4D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A27415-6C4A-9A84-2EA8-194C7D6A0412}"/>
              </a:ext>
            </a:extLst>
          </p:cNvPr>
          <p:cNvSpPr txBox="1">
            <a:spLocks/>
          </p:cNvSpPr>
          <p:nvPr/>
        </p:nvSpPr>
        <p:spPr>
          <a:xfrm>
            <a:off x="9029705" y="4269121"/>
            <a:ext cx="14562308" cy="3074577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/>
              <a:t>Crecimiento sostenido de arbitrajes CCI con Estados y entidades públicas. </a:t>
            </a:r>
          </a:p>
          <a:p>
            <a:pPr>
              <a:buClr>
                <a:srgbClr val="9E4F4D"/>
              </a:buClr>
            </a:pPr>
            <a:endParaRPr lang="es-ES" noProof="0" dirty="0"/>
          </a:p>
          <a:p>
            <a:pPr marL="571500" indent="-571500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/>
              <a:t>En 2022, estos casos representaron aproximadamente el 25% de los nuevos arbitrajes. </a:t>
            </a:r>
          </a:p>
          <a:p>
            <a:pPr>
              <a:buClr>
                <a:srgbClr val="9E4F4D"/>
              </a:buClr>
            </a:pPr>
            <a:endParaRPr lang="es-ES" noProof="0" dirty="0"/>
          </a:p>
          <a:p>
            <a:pPr marL="571500" indent="-571500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/>
              <a:t>Refleja la migración de disputas de inversión hacia el arbitraje comercial internacional.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0C17C855-87C9-A65B-8E4A-9C99D4B22F70}"/>
              </a:ext>
            </a:extLst>
          </p:cNvPr>
          <p:cNvSpPr txBox="1"/>
          <p:nvPr/>
        </p:nvSpPr>
        <p:spPr>
          <a:xfrm>
            <a:off x="9187649" y="11911285"/>
            <a:ext cx="1424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CCI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8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Estadísticas de Resolución de Disputas 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2022, pág. 16.</a:t>
            </a:r>
          </a:p>
        </p:txBody>
      </p:sp>
    </p:spTree>
    <p:extLst>
      <p:ext uri="{BB962C8B-B14F-4D97-AF65-F5344CB8AC3E}">
        <p14:creationId xmlns:p14="http://schemas.microsoft.com/office/powerpoint/2010/main" val="142555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A1EFA-9307-D0F4-6F56-0DFE6D16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DA7B77A-D16B-0918-2D77-11072A97B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pPr/>
              <a:t>15</a:t>
            </a:fld>
            <a:endParaRPr lang="es-E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88F2DD6-8539-CAFE-5A48-E10DFC1B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2" y="4635478"/>
            <a:ext cx="20497798" cy="1263878"/>
          </a:xfrm>
        </p:spPr>
        <p:txBody>
          <a:bodyPr/>
          <a:lstStyle/>
          <a:p>
            <a:pPr algn="just"/>
            <a:r>
              <a:rPr lang="es-ES" noProof="0" dirty="0"/>
              <a:t>De lege </a:t>
            </a:r>
            <a:r>
              <a:rPr lang="es-ES" noProof="0" dirty="0" err="1"/>
              <a:t>ferenda</a:t>
            </a:r>
            <a:r>
              <a:rPr lang="es-ES" i="0" noProof="0" dirty="0"/>
              <a:t>: el proyecto de </a:t>
            </a:r>
            <a:r>
              <a:rPr lang="es-ES" i="0" cap="small" noProof="0" dirty="0" err="1"/>
              <a:t>Unidroit</a:t>
            </a:r>
            <a:r>
              <a:rPr lang="es-ES" i="0" noProof="0" dirty="0"/>
              <a:t> y el Instituto de Derecho de los Negocios Internacionales de la CCI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B6B0998-A563-800F-2981-D93EB72A05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20429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3E964-D893-F492-F22D-80D76F8B8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CE758A-5C0A-9B94-502C-E60D0EEFE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16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4645C80-F7B4-3C59-2EF7-A61D078B7118}"/>
              </a:ext>
            </a:extLst>
          </p:cNvPr>
          <p:cNvSpPr txBox="1">
            <a:spLocks/>
          </p:cNvSpPr>
          <p:nvPr/>
        </p:nvSpPr>
        <p:spPr>
          <a:xfrm>
            <a:off x="10106154" y="3029492"/>
            <a:ext cx="12753846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dirty="0" err="1"/>
              <a:t>Working</a:t>
            </a:r>
            <a:r>
              <a:rPr lang="es-ES" sz="6000" dirty="0"/>
              <a:t> </a:t>
            </a:r>
            <a:r>
              <a:rPr lang="es-ES" sz="6000" dirty="0" err="1"/>
              <a:t>group</a:t>
            </a:r>
            <a:r>
              <a:rPr lang="es-ES" sz="6000" dirty="0"/>
              <a:t> </a:t>
            </a:r>
            <a:r>
              <a:rPr lang="es-ES" sz="6000" i="0" dirty="0"/>
              <a:t>entre </a:t>
            </a:r>
            <a:r>
              <a:rPr lang="es-ES" sz="6000" i="0" cap="small" dirty="0" err="1"/>
              <a:t>Unidroit</a:t>
            </a:r>
            <a:r>
              <a:rPr lang="es-ES" sz="6000" i="0" dirty="0"/>
              <a:t> y el Instituto de Derecho de los Negocios Internacionales de la CCI </a:t>
            </a:r>
            <a:endParaRPr lang="es-ES" sz="6000" i="0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355137-C039-C7F5-E3CC-A736F95531EC}"/>
              </a:ext>
            </a:extLst>
          </p:cNvPr>
          <p:cNvSpPr txBox="1">
            <a:spLocks/>
          </p:cNvSpPr>
          <p:nvPr/>
        </p:nvSpPr>
        <p:spPr>
          <a:xfrm>
            <a:off x="10106154" y="4756521"/>
            <a:ext cx="13109446" cy="4088990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dirty="0"/>
              <a:t>Creado el 7 de junio de 2022.</a:t>
            </a:r>
          </a:p>
          <a:p>
            <a:pPr algn="just">
              <a:buClr>
                <a:srgbClr val="9E4F4D"/>
              </a:buClr>
            </a:pPr>
            <a:endParaRPr lang="es-ES" sz="180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dirty="0"/>
              <a:t>Promueve el d</a:t>
            </a:r>
            <a:r>
              <a:rPr lang="es-ES" sz="3600" noProof="0" dirty="0" err="1"/>
              <a:t>esarrollo</a:t>
            </a:r>
            <a:r>
              <a:rPr lang="es-ES" sz="3600" noProof="0" dirty="0"/>
              <a:t> de principios y cláusulas modelo para contratos de inversión. </a:t>
            </a:r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400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4000" noProof="0" dirty="0"/>
          </a:p>
          <a:p>
            <a:pPr algn="just">
              <a:buClr>
                <a:srgbClr val="9E4F4D"/>
              </a:buClr>
            </a:pPr>
            <a:endParaRPr lang="es-ES" sz="18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18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18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noProof="0" dirty="0"/>
              <a:t>Busca fortalecer la protección de las inversiones mediante instrumentos contractuales </a:t>
            </a:r>
            <a:r>
              <a:rPr lang="es-ES" sz="3600" dirty="0">
                <a:solidFill>
                  <a:schemeClr val="accent3"/>
                </a:solidFill>
              </a:rPr>
              <a:t>→</a:t>
            </a:r>
            <a:r>
              <a:rPr lang="es-ES" sz="3600" dirty="0"/>
              <a:t> alternativa </a:t>
            </a:r>
            <a:r>
              <a:rPr lang="es-ES" sz="3600" noProof="0" dirty="0"/>
              <a:t>a la protección basada exclusivamente en tratados.</a:t>
            </a:r>
          </a:p>
          <a:p>
            <a:pPr lvl="3" indent="0" algn="just">
              <a:buClr>
                <a:srgbClr val="9E4F4D"/>
              </a:buClr>
              <a:buSzPct val="70000"/>
              <a:buNone/>
            </a:pPr>
            <a:endParaRPr lang="es-ES" sz="4000" noProof="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8A9523E-DBF6-8EBE-F36E-B943C29ECF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033" y="1877929"/>
            <a:ext cx="7601885" cy="9405173"/>
          </a:xfrm>
          <a:prstGeom prst="rect">
            <a:avLst/>
          </a:prstGeom>
          <a:ln>
            <a:solidFill>
              <a:srgbClr val="9E4F4D"/>
            </a:solidFill>
          </a:ln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5189BD3-8E61-BF7D-FE4A-17F43E90F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AD9A9D-1722-C402-0BBC-AF94A1B8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866" y="7051862"/>
            <a:ext cx="10544422" cy="1336144"/>
          </a:xfrm>
          <a:prstGeom prst="rect">
            <a:avLst/>
          </a:prstGeom>
          <a:ln w="19050">
            <a:solidFill>
              <a:srgbClr val="9E4F4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2CBFC84-763B-D4D0-3DE0-B141C10AF255}"/>
              </a:ext>
            </a:extLst>
          </p:cNvPr>
          <p:cNvCxnSpPr>
            <a:cxnSpLocks/>
          </p:cNvCxnSpPr>
          <p:nvPr/>
        </p:nvCxnSpPr>
        <p:spPr>
          <a:xfrm>
            <a:off x="9278526" y="1330201"/>
            <a:ext cx="0" cy="10579484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>
            <a:extLst>
              <a:ext uri="{FF2B5EF4-FFF2-40B4-BE49-F238E27FC236}">
                <a16:creationId xmlns:a16="http://schemas.microsoft.com/office/drawing/2014/main" id="{17C84DA5-A0F9-4FFD-A3AC-9DF9C26021A8}"/>
              </a:ext>
            </a:extLst>
          </p:cNvPr>
          <p:cNvSpPr txBox="1"/>
          <p:nvPr/>
        </p:nvSpPr>
        <p:spPr>
          <a:xfrm>
            <a:off x="9544494" y="8519000"/>
            <a:ext cx="1423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Unidroit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Working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International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First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Session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Issues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Paper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pág. 2.</a:t>
            </a:r>
            <a:endParaRPr lang="es-ES" sz="24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DC0B9423-7E46-3871-ACF4-613EFA429A5C}"/>
              </a:ext>
            </a:extLst>
          </p:cNvPr>
          <p:cNvSpPr txBox="1"/>
          <p:nvPr/>
        </p:nvSpPr>
        <p:spPr>
          <a:xfrm>
            <a:off x="806101" y="11422572"/>
            <a:ext cx="7700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Unidroit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Working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International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First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Session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Issues </a:t>
            </a:r>
            <a:r>
              <a:rPr lang="es-419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Paper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pág. 1.</a:t>
            </a:r>
            <a:endParaRPr lang="es-ES" sz="24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0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F38B3-9F85-E718-E674-286466B26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6A21B9-B5F5-2360-3706-0FB1F6918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17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5DC4F84-56AB-9BBC-2CF9-FDB6D076C888}"/>
              </a:ext>
            </a:extLst>
          </p:cNvPr>
          <p:cNvSpPr txBox="1">
            <a:spLocks/>
          </p:cNvSpPr>
          <p:nvPr/>
        </p:nvSpPr>
        <p:spPr>
          <a:xfrm>
            <a:off x="3500570" y="3244163"/>
            <a:ext cx="12834671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i="0" noProof="0" dirty="0"/>
              <a:t>Límites de la </a:t>
            </a:r>
            <a:r>
              <a:rPr lang="es-ES" sz="7200" i="0" noProof="0" dirty="0" err="1"/>
              <a:t>contractualización</a:t>
            </a:r>
            <a:endParaRPr lang="es-ES" sz="7200" i="0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FB823C8-3B22-1A63-3C8C-B39B5AB30D06}"/>
              </a:ext>
            </a:extLst>
          </p:cNvPr>
          <p:cNvCxnSpPr>
            <a:cxnSpLocks/>
          </p:cNvCxnSpPr>
          <p:nvPr/>
        </p:nvCxnSpPr>
        <p:spPr>
          <a:xfrm>
            <a:off x="2987011" y="3244163"/>
            <a:ext cx="0" cy="7328958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284CCA-1714-7A09-7273-E418371057FB}"/>
              </a:ext>
            </a:extLst>
          </p:cNvPr>
          <p:cNvSpPr txBox="1">
            <a:spLocks/>
          </p:cNvSpPr>
          <p:nvPr/>
        </p:nvSpPr>
        <p:spPr>
          <a:xfrm>
            <a:off x="3500570" y="4627080"/>
            <a:ext cx="17382859" cy="5414386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/>
              <a:t>No todas las protecciones de los tratados pueden trasladarse a los contratos.</a:t>
            </a:r>
          </a:p>
          <a:p>
            <a:pPr algn="just">
              <a:buClr>
                <a:srgbClr val="9E4F4D"/>
              </a:buClr>
            </a:pPr>
            <a:endParaRPr lang="es-ES" sz="40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/>
              <a:t>Las disposiciones sobre expropiación y denegación de justicia presentan dificultades para su </a:t>
            </a:r>
            <a:r>
              <a:rPr lang="es-ES" sz="4000" noProof="0" dirty="0" err="1"/>
              <a:t>contractualización</a:t>
            </a:r>
            <a:r>
              <a:rPr lang="es-ES" sz="4000" noProof="0" dirty="0"/>
              <a:t>.</a:t>
            </a:r>
          </a:p>
          <a:p>
            <a:pPr algn="just">
              <a:buClr>
                <a:srgbClr val="9E4F4D"/>
              </a:buClr>
            </a:pPr>
            <a:endParaRPr lang="es-ES" sz="40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/>
              <a:t>Excepciones pueden existir en casos de terminación unilateral del contrato por el Estado.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4B2F4D82-9FF5-57CF-D4AF-CA51DC67A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88007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3CD70-95DD-28A4-E409-8DE362577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44B103-ADB8-59D5-AEDF-BFADA200F2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18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DF7525A-6B2D-A85C-0960-F36AFABCFD14}"/>
              </a:ext>
            </a:extLst>
          </p:cNvPr>
          <p:cNvSpPr txBox="1">
            <a:spLocks/>
          </p:cNvSpPr>
          <p:nvPr/>
        </p:nvSpPr>
        <p:spPr>
          <a:xfrm>
            <a:off x="3595691" y="3167963"/>
            <a:ext cx="20788309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i="0" noProof="0" dirty="0"/>
              <a:t>Conclusiones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DD0BC89-FB0C-90A8-02FD-B7FE8091DB86}"/>
              </a:ext>
            </a:extLst>
          </p:cNvPr>
          <p:cNvCxnSpPr>
            <a:cxnSpLocks/>
          </p:cNvCxnSpPr>
          <p:nvPr/>
        </p:nvCxnSpPr>
        <p:spPr>
          <a:xfrm>
            <a:off x="3074987" y="3167963"/>
            <a:ext cx="0" cy="7328958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4722D10-50F7-A3C1-35BF-519A146C9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D1DAC2-189E-6FD8-993C-3778BA5B821F}"/>
              </a:ext>
            </a:extLst>
          </p:cNvPr>
          <p:cNvSpPr txBox="1">
            <a:spLocks/>
          </p:cNvSpPr>
          <p:nvPr/>
        </p:nvSpPr>
        <p:spPr>
          <a:xfrm>
            <a:off x="3595691" y="4551916"/>
            <a:ext cx="19354800" cy="4088990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i="1" noProof="0" dirty="0">
                <a:solidFill>
                  <a:srgbClr val="9E4F4D"/>
                </a:solidFill>
              </a:rPr>
              <a:t>De lege lata</a:t>
            </a:r>
            <a:r>
              <a:rPr lang="es-ES" sz="4000" noProof="0" dirty="0">
                <a:solidFill>
                  <a:srgbClr val="9E4F4D"/>
                </a:solidFill>
              </a:rPr>
              <a:t>: </a:t>
            </a:r>
          </a:p>
          <a:p>
            <a:pPr>
              <a:buClr>
                <a:srgbClr val="9E4F4D"/>
              </a:buClr>
            </a:pPr>
            <a:endParaRPr lang="es-ES" noProof="0" dirty="0"/>
          </a:p>
          <a:p>
            <a:pPr marL="1111250" lvl="3" indent="-571500">
              <a:buClr>
                <a:srgbClr val="9E4F4D"/>
              </a:buClr>
              <a:buSzPct val="75000"/>
              <a:buFont typeface="Courier New" panose="02070309020205020404" pitchFamily="49" charset="0"/>
              <a:buChar char="o"/>
            </a:pPr>
            <a:r>
              <a:rPr lang="es-ES" sz="4000" noProof="0" dirty="0"/>
              <a:t>Cada vez más disputas de inversión se resuelven por la vía contractual.</a:t>
            </a:r>
          </a:p>
          <a:p>
            <a:pPr marL="1111250" lvl="3" indent="-571500">
              <a:buClr>
                <a:srgbClr val="9E4F4D"/>
              </a:buClr>
              <a:buSzPct val="75000"/>
              <a:buFont typeface="Courier New" panose="02070309020205020404" pitchFamily="49" charset="0"/>
              <a:buChar char="o"/>
            </a:pPr>
            <a:r>
              <a:rPr lang="es-ES" sz="4000" noProof="0" dirty="0"/>
              <a:t>Las cláusulas contractuales, sin embargo, no sustituyen todas las protecciones de los TBI.</a:t>
            </a:r>
          </a:p>
          <a:p>
            <a:pPr marL="571500" indent="-571500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i="1" noProof="0" dirty="0">
                <a:solidFill>
                  <a:srgbClr val="9E4F4D"/>
                </a:solidFill>
              </a:rPr>
              <a:t>De lege </a:t>
            </a:r>
            <a:r>
              <a:rPr lang="es-ES" sz="4000" i="1" noProof="0" dirty="0" err="1">
                <a:solidFill>
                  <a:srgbClr val="9E4F4D"/>
                </a:solidFill>
              </a:rPr>
              <a:t>ferenda</a:t>
            </a:r>
            <a:r>
              <a:rPr lang="es-ES" sz="4000" noProof="0" dirty="0">
                <a:solidFill>
                  <a:srgbClr val="9E4F4D"/>
                </a:solidFill>
              </a:rPr>
              <a:t>: </a:t>
            </a:r>
          </a:p>
          <a:p>
            <a:pPr>
              <a:buClr>
                <a:srgbClr val="9E4F4D"/>
              </a:buClr>
            </a:pPr>
            <a:endParaRPr lang="es-ES" noProof="0" dirty="0"/>
          </a:p>
          <a:p>
            <a:pPr marL="1111250" lvl="3" indent="-571500">
              <a:buClr>
                <a:srgbClr val="9E4F4D"/>
              </a:buClr>
              <a:buSzPct val="75000"/>
              <a:buFont typeface="Courier New" panose="02070309020205020404" pitchFamily="49" charset="0"/>
              <a:buChar char="o"/>
            </a:pPr>
            <a:r>
              <a:rPr lang="es-ES" sz="4000" noProof="0" dirty="0"/>
              <a:t>Dada la crisis del arbitraje de inversiones sobre la base de tratados, corresponde fortalecer la vía clásica: el arbitraje contractual (comercial internacional) entre privados y Estados.</a:t>
            </a:r>
          </a:p>
          <a:p>
            <a:pPr lvl="3" indent="0">
              <a:buClr>
                <a:srgbClr val="9E4F4D"/>
              </a:buClr>
              <a:buNone/>
            </a:pPr>
            <a:endParaRPr lang="es-ES" sz="4000" noProof="0" dirty="0"/>
          </a:p>
        </p:txBody>
      </p:sp>
    </p:spTree>
    <p:extLst>
      <p:ext uri="{BB962C8B-B14F-4D97-AF65-F5344CB8AC3E}">
        <p14:creationId xmlns:p14="http://schemas.microsoft.com/office/powerpoint/2010/main" val="75716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4C8C-5728-A779-0A52-824853E2A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rock&#10;&#10;Description automatically generated">
            <a:extLst>
              <a:ext uri="{FF2B5EF4-FFF2-40B4-BE49-F238E27FC236}">
                <a16:creationId xmlns:a16="http://schemas.microsoft.com/office/drawing/2014/main" id="{584FE37A-593F-6E6A-2B78-9EAC51409C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32738625-4E2A-F014-7CF4-46BBFB326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8178" y="9552803"/>
            <a:ext cx="3177357" cy="19523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BC0E82-ADCD-D468-4568-77FC7D6B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698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0" fill="hold"/>
                                        <p:tgtEl>
                                          <p:spTgt spid="9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750" fill="hold"/>
                                        <p:tgtEl>
                                          <p:spTgt spid="9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1C447-5CD9-FE7C-3D1B-E47070CB6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0BDF63-CF39-068B-8C69-E377086C3E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2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CE2D75-D5BD-66BC-4062-66C6DFBFE155}"/>
              </a:ext>
            </a:extLst>
          </p:cNvPr>
          <p:cNvSpPr txBox="1">
            <a:spLocks/>
          </p:cNvSpPr>
          <p:nvPr/>
        </p:nvSpPr>
        <p:spPr>
          <a:xfrm>
            <a:off x="2667796" y="2253336"/>
            <a:ext cx="20788309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i="0" noProof="0" dirty="0"/>
              <a:t>¿Los contratos de inversión reemplazarán a los </a:t>
            </a:r>
            <a:r>
              <a:rPr lang="es-ES" sz="7200" i="0" noProof="0" dirty="0" err="1"/>
              <a:t>TBIs</a:t>
            </a:r>
            <a:r>
              <a:rPr lang="es-ES" sz="7200" i="0" noProof="0" dirty="0"/>
              <a:t>?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9B8192B-E4D2-7D06-C7DC-9F707855C1E6}"/>
              </a:ext>
            </a:extLst>
          </p:cNvPr>
          <p:cNvCxnSpPr>
            <a:cxnSpLocks/>
          </p:cNvCxnSpPr>
          <p:nvPr/>
        </p:nvCxnSpPr>
        <p:spPr>
          <a:xfrm>
            <a:off x="2158998" y="2844113"/>
            <a:ext cx="0" cy="7328958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35F3E-9B6A-8524-0D01-9FA8662BC51B}"/>
              </a:ext>
            </a:extLst>
          </p:cNvPr>
          <p:cNvSpPr txBox="1">
            <a:spLocks/>
          </p:cNvSpPr>
          <p:nvPr/>
        </p:nvSpPr>
        <p:spPr>
          <a:xfrm>
            <a:off x="2965451" y="4121197"/>
            <a:ext cx="19023278" cy="4088990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/>
              <a:t>El Estado como sujeto de derecho internacional es distinto del Estado contratante. </a:t>
            </a:r>
          </a:p>
          <a:p>
            <a:pPr algn="just">
              <a:buClr>
                <a:srgbClr val="9E4F4D"/>
              </a:buClr>
            </a:pPr>
            <a:endParaRPr lang="es-ES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>
                <a:solidFill>
                  <a:schemeClr val="accent3"/>
                </a:solidFill>
              </a:rPr>
              <a:t>Hechos (</a:t>
            </a:r>
            <a:r>
              <a:rPr lang="es-ES" sz="4000" i="1" noProof="0" dirty="0">
                <a:solidFill>
                  <a:schemeClr val="accent3"/>
                </a:solidFill>
              </a:rPr>
              <a:t>de lege lata</a:t>
            </a:r>
            <a:r>
              <a:rPr lang="es-ES" sz="4000" noProof="0" dirty="0">
                <a:solidFill>
                  <a:schemeClr val="accent3"/>
                </a:solidFill>
              </a:rPr>
              <a:t>): </a:t>
            </a:r>
          </a:p>
          <a:p>
            <a:pPr marL="1111250" lvl="3" indent="-571500" algn="just">
              <a:buClr>
                <a:srgbClr val="9E4F4D"/>
              </a:buClr>
              <a:buSzPct val="70000"/>
              <a:buFont typeface="Courier New" panose="02070309020205020404" pitchFamily="49" charset="0"/>
              <a:buChar char="o"/>
            </a:pPr>
            <a:r>
              <a:rPr lang="es-ES" sz="4000" noProof="0" dirty="0"/>
              <a:t>Tendencia a la </a:t>
            </a:r>
            <a:r>
              <a:rPr lang="es-ES" sz="4000" noProof="0" dirty="0" err="1"/>
              <a:t>contractualización</a:t>
            </a:r>
            <a:r>
              <a:rPr lang="es-ES" sz="4000" noProof="0" dirty="0"/>
              <a:t> de disputas de inversión </a:t>
            </a:r>
            <a:r>
              <a:rPr lang="es-ES" sz="4000" noProof="0" dirty="0">
                <a:solidFill>
                  <a:schemeClr val="accent3"/>
                </a:solidFill>
              </a:rPr>
              <a:t>→</a:t>
            </a:r>
            <a:r>
              <a:rPr lang="es-ES" sz="4000" noProof="0" dirty="0"/>
              <a:t> renacimiento del “</a:t>
            </a:r>
            <a:r>
              <a:rPr lang="es-ES" sz="4000" i="1" noProof="0" dirty="0"/>
              <a:t>contrato de Estado</a:t>
            </a:r>
            <a:r>
              <a:rPr lang="es-ES" sz="4000" noProof="0" dirty="0"/>
              <a:t>”.</a:t>
            </a:r>
          </a:p>
          <a:p>
            <a:pPr lvl="3" indent="0" algn="just">
              <a:buClr>
                <a:srgbClr val="9E4F4D"/>
              </a:buClr>
              <a:buSzPct val="70000"/>
              <a:buNone/>
            </a:pPr>
            <a:endParaRPr lang="es-ES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 dirty="0">
                <a:solidFill>
                  <a:schemeClr val="accent3"/>
                </a:solidFill>
              </a:rPr>
              <a:t>Proyecto (</a:t>
            </a:r>
            <a:r>
              <a:rPr lang="es-ES" sz="4000" i="1" noProof="0" dirty="0">
                <a:solidFill>
                  <a:schemeClr val="accent3"/>
                </a:solidFill>
              </a:rPr>
              <a:t>de lege </a:t>
            </a:r>
            <a:r>
              <a:rPr lang="es-ES" sz="4000" i="1" noProof="0" dirty="0" err="1">
                <a:solidFill>
                  <a:schemeClr val="accent3"/>
                </a:solidFill>
              </a:rPr>
              <a:t>ferenda</a:t>
            </a:r>
            <a:r>
              <a:rPr lang="es-ES" sz="4000" noProof="0" dirty="0">
                <a:solidFill>
                  <a:schemeClr val="accent3"/>
                </a:solidFill>
              </a:rPr>
              <a:t>): </a:t>
            </a:r>
          </a:p>
          <a:p>
            <a:pPr marL="1111250" lvl="3" indent="-571500" algn="just">
              <a:buClr>
                <a:srgbClr val="9E4F4D"/>
              </a:buClr>
              <a:buSzPct val="70000"/>
              <a:buFont typeface="Courier New" panose="02070309020205020404" pitchFamily="49" charset="0"/>
              <a:buChar char="o"/>
            </a:pPr>
            <a:r>
              <a:rPr lang="es-ES" sz="4000" i="1" noProof="0" dirty="0" err="1"/>
              <a:t>Working</a:t>
            </a:r>
            <a:r>
              <a:rPr lang="es-ES" sz="4000" i="1" noProof="0" dirty="0"/>
              <a:t> </a:t>
            </a:r>
            <a:r>
              <a:rPr lang="es-ES" sz="4000" i="1" noProof="0" dirty="0" err="1"/>
              <a:t>group</a:t>
            </a:r>
            <a:r>
              <a:rPr lang="es-ES" sz="4000" noProof="0" dirty="0"/>
              <a:t> entre UNIDROIT y el Instituto de Derecho de los Negocios Internacionales de la CCI para crear y proponer principios y cláusulas modelo destinados a los contratos de inversión. 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FE960A59-E209-AB9C-8035-92BDFC925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121199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E0CED-BB9D-C1A9-AEA5-ECEA7BBD8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87BBEC-945F-38C1-9FC4-9D1F9DCC8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pPr/>
              <a:t>20</a:t>
            </a:fld>
            <a:endParaRPr lang="es-E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D0A96AD-3A10-07BA-3ADB-812FD48B4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1751" y="4508478"/>
            <a:ext cx="14782799" cy="1263878"/>
          </a:xfrm>
        </p:spPr>
        <p:txBody>
          <a:bodyPr/>
          <a:lstStyle/>
          <a:p>
            <a:r>
              <a:rPr lang="es-419" i="0" noProof="0" dirty="0"/>
              <a:t>VERSIONES ALTERNATIVAS</a:t>
            </a:r>
            <a:endParaRPr lang="es-ES" i="0" noProof="0" dirty="0"/>
          </a:p>
        </p:txBody>
      </p:sp>
    </p:spTree>
    <p:extLst>
      <p:ext uri="{BB962C8B-B14F-4D97-AF65-F5344CB8AC3E}">
        <p14:creationId xmlns:p14="http://schemas.microsoft.com/office/powerpoint/2010/main" val="1051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FCEB6-A841-A948-55E8-7DA48B89E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E182-FA2B-84EA-4465-81F9363CF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4925" y="5324475"/>
            <a:ext cx="15621000" cy="2371725"/>
          </a:xfrm>
        </p:spPr>
        <p:txBody>
          <a:bodyPr/>
          <a:lstStyle/>
          <a:p>
            <a:r>
              <a:rPr lang="es-ES" sz="8800" i="0" noProof="0" dirty="0"/>
              <a:t>¿Los contratos de inversión reemplazarán a los </a:t>
            </a:r>
            <a:r>
              <a:rPr lang="es-ES" sz="8800" i="0" noProof="0" dirty="0" err="1"/>
              <a:t>TBIs</a:t>
            </a:r>
            <a:r>
              <a:rPr lang="es-ES" sz="8800" i="0" noProof="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0E562-F91A-7B1A-EF1C-DE23C6606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0" y="8763000"/>
            <a:ext cx="6775184" cy="533400"/>
          </a:xfrm>
        </p:spPr>
        <p:txBody>
          <a:bodyPr/>
          <a:lstStyle/>
          <a:p>
            <a:r>
              <a:rPr lang="es-ES" sz="6000" noProof="0" dirty="0">
                <a:latin typeface="Aptos Light" panose="020B0004020202020204" pitchFamily="34" charset="0"/>
                <a:ea typeface="+mj-ea"/>
                <a:cs typeface="+mj-cs"/>
              </a:rPr>
              <a:t>Eduardo Silva Romero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4F025-5FC4-537F-094B-0AAC0604D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21</a:t>
            </a:fld>
            <a:endParaRPr lang="es-ES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181863B-40BC-F847-2D54-AAD519870230}"/>
              </a:ext>
            </a:extLst>
          </p:cNvPr>
          <p:cNvSpPr txBox="1">
            <a:spLocks/>
          </p:cNvSpPr>
          <p:nvPr/>
        </p:nvSpPr>
        <p:spPr>
          <a:xfrm>
            <a:off x="19651133" y="9906000"/>
            <a:ext cx="4344193" cy="3779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i="0" noProof="0" dirty="0">
                <a:latin typeface="Aptos Light" panose="020B0004020202020204" pitchFamily="34" charset="0"/>
              </a:rPr>
              <a:t>27 de agosto de 2025</a:t>
            </a:r>
          </a:p>
          <a:p>
            <a:endParaRPr lang="es-ES" sz="3600" noProof="0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5AB8E300-3BA6-A747-A75C-D6408FCC28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229600" cy="13716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7A67B46-BA0B-3DF2-F0D6-72767C6E8D16}"/>
              </a:ext>
            </a:extLst>
          </p:cNvPr>
          <p:cNvSpPr txBox="1">
            <a:spLocks/>
          </p:cNvSpPr>
          <p:nvPr/>
        </p:nvSpPr>
        <p:spPr>
          <a:xfrm>
            <a:off x="8915400" y="4487333"/>
            <a:ext cx="12649942" cy="5196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i="0" noProof="0" dirty="0">
                <a:latin typeface="Aptos Light" panose="020B0004020202020204" pitchFamily="34" charset="0"/>
              </a:rPr>
              <a:t>Simposio Internacional organizado por la Procuraduría General del Estado</a:t>
            </a:r>
          </a:p>
        </p:txBody>
      </p:sp>
    </p:spTree>
    <p:extLst>
      <p:ext uri="{BB962C8B-B14F-4D97-AF65-F5344CB8AC3E}">
        <p14:creationId xmlns:p14="http://schemas.microsoft.com/office/powerpoint/2010/main" val="78443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4890E-3E57-305A-CF47-FBAB1116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784284-E036-84EF-3CA2-AEAA6857DD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22</a:t>
            </a:fld>
            <a:endParaRPr lang="es-ES" noProof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B56FDE1-7976-1A70-213E-41811D754DED}"/>
              </a:ext>
            </a:extLst>
          </p:cNvPr>
          <p:cNvSpPr txBox="1">
            <a:spLocks/>
          </p:cNvSpPr>
          <p:nvPr/>
        </p:nvSpPr>
        <p:spPr>
          <a:xfrm>
            <a:off x="9029705" y="1804714"/>
            <a:ext cx="13635566" cy="32967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i="0" noProof="0"/>
              <a:t>Experiencia de la CCI en arbitrajes con entidades públicas</a:t>
            </a:r>
          </a:p>
          <a:p>
            <a:endParaRPr lang="es-ES" sz="7200" i="0" noProof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98CD4D5-E84A-BFD5-32F9-E6E92B5B5EBD}"/>
              </a:ext>
            </a:extLst>
          </p:cNvPr>
          <p:cNvCxnSpPr>
            <a:cxnSpLocks/>
          </p:cNvCxnSpPr>
          <p:nvPr/>
        </p:nvCxnSpPr>
        <p:spPr>
          <a:xfrm>
            <a:off x="8536513" y="1094613"/>
            <a:ext cx="0" cy="10798744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E67FC19-EEE4-D746-D753-CC03C4675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/>
              <a:t>27 de agosto de 2025 | La tendencia a la </a:t>
            </a:r>
            <a:r>
              <a:rPr lang="es-ES" noProof="0" err="1"/>
              <a:t>contractualización</a:t>
            </a:r>
            <a:r>
              <a:rPr lang="es-ES" noProof="0"/>
              <a:t> de las disputas de inversión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9D1216-05E5-EC3F-265D-6DA92E86ECFB}"/>
              </a:ext>
            </a:extLst>
          </p:cNvPr>
          <p:cNvSpPr txBox="1">
            <a:spLocks/>
          </p:cNvSpPr>
          <p:nvPr/>
        </p:nvSpPr>
        <p:spPr>
          <a:xfrm>
            <a:off x="9029705" y="4269121"/>
            <a:ext cx="14562308" cy="3074577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/>
              <a:t>Crecimiento sostenido de arbitrajes CCI con Estados y entidades públicas. </a:t>
            </a:r>
          </a:p>
          <a:p>
            <a:pPr>
              <a:buClr>
                <a:srgbClr val="9E4F4D"/>
              </a:buClr>
            </a:pPr>
            <a:endParaRPr lang="es-ES" noProof="0"/>
          </a:p>
          <a:p>
            <a:pPr marL="571500" indent="-571500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/>
              <a:t>En 2024, estos casos representaron aproximadamente el </a:t>
            </a:r>
            <a:r>
              <a:rPr lang="es-ES" sz="4000"/>
              <a:t>19</a:t>
            </a:r>
            <a:r>
              <a:rPr lang="es-ES" sz="4000" noProof="0"/>
              <a:t>% de los nuevos arbitrajes. </a:t>
            </a:r>
          </a:p>
          <a:p>
            <a:pPr>
              <a:buClr>
                <a:srgbClr val="9E4F4D"/>
              </a:buClr>
            </a:pPr>
            <a:endParaRPr lang="es-ES" noProof="0"/>
          </a:p>
          <a:p>
            <a:pPr marL="571500" indent="-571500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4000" noProof="0"/>
              <a:t>Refleja la migración de disputas de inversión hacia el arbitraje comercial internacional.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6F48F686-2E03-64D0-4008-4CC36BAFA5A1}"/>
              </a:ext>
            </a:extLst>
          </p:cNvPr>
          <p:cNvSpPr txBox="1"/>
          <p:nvPr/>
        </p:nvSpPr>
        <p:spPr>
          <a:xfrm>
            <a:off x="9172034" y="11631747"/>
            <a:ext cx="142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CCI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8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Estadísticas de Resolución de Disputas 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2024, pág. 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D669C6-26F4-FFAB-B0D7-14FB31FB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85" y="1568258"/>
            <a:ext cx="6992554" cy="10075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5A33F6-1194-0E82-2102-CE516D8E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176"/>
          <a:stretch>
            <a:fillRect/>
          </a:stretch>
        </p:blipFill>
        <p:spPr>
          <a:xfrm>
            <a:off x="8838407" y="9547406"/>
            <a:ext cx="14900020" cy="1873294"/>
          </a:xfrm>
          <a:prstGeom prst="rect">
            <a:avLst/>
          </a:prstGeom>
          <a:ln>
            <a:solidFill>
              <a:srgbClr val="9E4F4D"/>
            </a:solidFill>
          </a:ln>
        </p:spPr>
      </p:pic>
    </p:spTree>
    <p:extLst>
      <p:ext uri="{BB962C8B-B14F-4D97-AF65-F5344CB8AC3E}">
        <p14:creationId xmlns:p14="http://schemas.microsoft.com/office/powerpoint/2010/main" val="64417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022F5-5C0D-F9E9-8FF9-B527E9A5F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B846C5-F554-63A0-AE25-62D6566AA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23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5DE9B6F-4DBE-8737-DDF7-486A49D7FD65}"/>
              </a:ext>
            </a:extLst>
          </p:cNvPr>
          <p:cNvSpPr txBox="1">
            <a:spLocks/>
          </p:cNvSpPr>
          <p:nvPr/>
        </p:nvSpPr>
        <p:spPr>
          <a:xfrm>
            <a:off x="10106154" y="3029492"/>
            <a:ext cx="12753846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noProof="0" dirty="0" err="1"/>
              <a:t>Working</a:t>
            </a:r>
            <a:r>
              <a:rPr lang="es-ES" sz="6000" noProof="0" dirty="0"/>
              <a:t> </a:t>
            </a:r>
            <a:r>
              <a:rPr lang="es-ES" sz="6000" noProof="0" dirty="0" err="1"/>
              <a:t>group</a:t>
            </a:r>
            <a:r>
              <a:rPr lang="es-ES" sz="6000" noProof="0" dirty="0"/>
              <a:t> </a:t>
            </a:r>
            <a:r>
              <a:rPr lang="es-ES" sz="6000" i="0" noProof="0" dirty="0"/>
              <a:t>entre </a:t>
            </a:r>
            <a:r>
              <a:rPr lang="es-ES" sz="6000" i="0" cap="small" noProof="0" dirty="0" err="1"/>
              <a:t>Unidroit</a:t>
            </a:r>
            <a:r>
              <a:rPr lang="es-ES" sz="6000" i="0" noProof="0" dirty="0"/>
              <a:t> y el Instituto de Derecho de los Negocios Internacionales de la CCI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59FCFD-B3F2-A00A-FF95-F9D4BF4CD48E}"/>
              </a:ext>
            </a:extLst>
          </p:cNvPr>
          <p:cNvSpPr txBox="1">
            <a:spLocks/>
          </p:cNvSpPr>
          <p:nvPr/>
        </p:nvSpPr>
        <p:spPr>
          <a:xfrm>
            <a:off x="10106154" y="4756521"/>
            <a:ext cx="13109446" cy="4088990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noProof="0" dirty="0"/>
              <a:t>Creado el 7 de junio de 2022.</a:t>
            </a:r>
          </a:p>
          <a:p>
            <a:pPr algn="just">
              <a:buClr>
                <a:srgbClr val="9E4F4D"/>
              </a:buClr>
            </a:pPr>
            <a:endParaRPr lang="es-ES" sz="18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noProof="0" dirty="0"/>
              <a:t>Promueve el desarrollo de principios y cláusulas modelo para contratos de inversión. </a:t>
            </a:r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40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4000" noProof="0" dirty="0"/>
          </a:p>
          <a:p>
            <a:pPr algn="just">
              <a:buClr>
                <a:srgbClr val="9E4F4D"/>
              </a:buClr>
            </a:pPr>
            <a:endParaRPr lang="es-ES" sz="18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18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1800" noProof="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noProof="0" dirty="0"/>
              <a:t>Busca fortalecer la protección de las inversiones mediante instrumentos contractuales </a:t>
            </a:r>
            <a:r>
              <a:rPr lang="es-ES" sz="3600" noProof="0" dirty="0">
                <a:solidFill>
                  <a:schemeClr val="accent3"/>
                </a:solidFill>
              </a:rPr>
              <a:t>→</a:t>
            </a:r>
            <a:r>
              <a:rPr lang="es-ES" sz="3600" noProof="0" dirty="0"/>
              <a:t> alternativa a la protección basada exclusivamente en tratados.</a:t>
            </a:r>
          </a:p>
          <a:p>
            <a:pPr lvl="3" indent="0" algn="just">
              <a:buClr>
                <a:srgbClr val="9E4F4D"/>
              </a:buClr>
              <a:buSzPct val="70000"/>
              <a:buNone/>
            </a:pPr>
            <a:endParaRPr lang="es-ES" sz="4000" noProof="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6C03A17-2868-A055-E926-D2B18CA75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F752B5-5E0A-4475-59A2-6363FBAD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866" y="7051862"/>
            <a:ext cx="10544422" cy="1336144"/>
          </a:xfrm>
          <a:prstGeom prst="rect">
            <a:avLst/>
          </a:prstGeom>
          <a:ln w="19050">
            <a:solidFill>
              <a:srgbClr val="9E4F4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6CF07A7-E7FA-5EA9-D96D-1D1DA43F45E2}"/>
              </a:ext>
            </a:extLst>
          </p:cNvPr>
          <p:cNvCxnSpPr>
            <a:cxnSpLocks/>
          </p:cNvCxnSpPr>
          <p:nvPr/>
        </p:nvCxnSpPr>
        <p:spPr>
          <a:xfrm>
            <a:off x="9278526" y="1330201"/>
            <a:ext cx="0" cy="10579484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>
            <a:extLst>
              <a:ext uri="{FF2B5EF4-FFF2-40B4-BE49-F238E27FC236}">
                <a16:creationId xmlns:a16="http://schemas.microsoft.com/office/drawing/2014/main" id="{C18EDD6C-142F-82E7-1BA8-0B021DCB869A}"/>
              </a:ext>
            </a:extLst>
          </p:cNvPr>
          <p:cNvSpPr txBox="1"/>
          <p:nvPr/>
        </p:nvSpPr>
        <p:spPr>
          <a:xfrm>
            <a:off x="9544494" y="8519000"/>
            <a:ext cx="1423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cap="small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Unidroit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Working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International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First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Session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Issues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Paper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pág. 2.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56062C-8293-7D16-110E-A723841ED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47" y="1658853"/>
            <a:ext cx="7563829" cy="9711187"/>
          </a:xfrm>
          <a:prstGeom prst="rect">
            <a:avLst/>
          </a:prstGeom>
          <a:ln>
            <a:solidFill>
              <a:srgbClr val="9E4F4D"/>
            </a:solidFill>
          </a:ln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545FB4D8-4352-8AFF-5341-87338BD98117}"/>
              </a:ext>
            </a:extLst>
          </p:cNvPr>
          <p:cNvSpPr txBox="1"/>
          <p:nvPr/>
        </p:nvSpPr>
        <p:spPr>
          <a:xfrm>
            <a:off x="304571" y="11494186"/>
            <a:ext cx="820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cap="small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Unidroit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Transnational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Law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presented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cap="small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Unidroit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Governing</a:t>
            </a:r>
            <a:r>
              <a:rPr lang="es-ES" sz="24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Council</a:t>
            </a:r>
          </a:p>
        </p:txBody>
      </p:sp>
    </p:spTree>
    <p:extLst>
      <p:ext uri="{BB962C8B-B14F-4D97-AF65-F5344CB8AC3E}">
        <p14:creationId xmlns:p14="http://schemas.microsoft.com/office/powerpoint/2010/main" val="385608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B562E-D860-A489-D78D-03996CE9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7D9606-44B3-5142-172C-9F481458F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3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3F87A58-C3E4-77EF-3EE7-4866A2745F90}"/>
              </a:ext>
            </a:extLst>
          </p:cNvPr>
          <p:cNvSpPr txBox="1">
            <a:spLocks/>
          </p:cNvSpPr>
          <p:nvPr/>
        </p:nvSpPr>
        <p:spPr>
          <a:xfrm>
            <a:off x="1110766" y="1007927"/>
            <a:ext cx="21537567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i="0" noProof="0" dirty="0"/>
              <a:t>¿De qué hablamos cuando hablamos de un contrato de inversión?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8D65ABA-4CE3-C863-1017-8191C09A1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EF65DF7-516E-D09D-8422-896CBA080C0D}"/>
              </a:ext>
            </a:extLst>
          </p:cNvPr>
          <p:cNvSpPr txBox="1"/>
          <p:nvPr/>
        </p:nvSpPr>
        <p:spPr>
          <a:xfrm>
            <a:off x="12049447" y="11902686"/>
            <a:ext cx="11761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Retour sur la notion de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d’Etat et sur le droit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appicable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celui-ci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Charles </a:t>
            </a:r>
            <a:r>
              <a:rPr lang="es-ES" sz="28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Leben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pág. 249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párr. 6.</a:t>
            </a:r>
            <a:endParaRPr lang="es-ES" sz="28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7961F7B9-DF05-77CB-589F-BF69CBA5CBA4}"/>
              </a:ext>
            </a:extLst>
          </p:cNvPr>
          <p:cNvSpPr txBox="1"/>
          <p:nvPr/>
        </p:nvSpPr>
        <p:spPr>
          <a:xfrm>
            <a:off x="573090" y="11902685"/>
            <a:ext cx="1139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Théorie du contrat d’Etat et L’évolution du droit international des investissements, 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Charles </a:t>
            </a:r>
            <a:r>
              <a:rPr lang="es-E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Leben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párr. 5.</a:t>
            </a:r>
            <a:endParaRPr lang="es-ES" sz="28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40B5A7-B8D8-AF78-6144-C0BD1BBB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648993" y="2614215"/>
            <a:ext cx="6762070" cy="90741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3DAE2-9E9F-525E-8062-A3ED40C5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42" y="5945409"/>
            <a:ext cx="11761462" cy="1825181"/>
          </a:xfrm>
          <a:prstGeom prst="rect">
            <a:avLst/>
          </a:prstGeom>
          <a:ln w="28575">
            <a:solidFill>
              <a:srgbClr val="9E4F4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65CA7-267E-FBD1-1CBF-8821DF4E12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5225903" y="2457248"/>
            <a:ext cx="6328616" cy="92599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B0EB39-2599-FF1C-8DB2-39C8E1BA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0679" y="5120861"/>
            <a:ext cx="11009310" cy="3827496"/>
          </a:xfrm>
          <a:prstGeom prst="rect">
            <a:avLst/>
          </a:prstGeom>
          <a:ln w="28575">
            <a:solidFill>
              <a:srgbClr val="9E4F4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41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7575FE-D39F-150D-1142-0EA1BC5CF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pPr/>
              <a:t>4</a:t>
            </a:fld>
            <a:endParaRPr lang="es-E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494D0EC-856C-83FA-8C12-E0B803CE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 lege lata</a:t>
            </a:r>
            <a:r>
              <a:rPr lang="es-ES" i="0" noProof="0" dirty="0"/>
              <a:t>: los hechos</a:t>
            </a:r>
            <a:endParaRPr lang="es-ES" noProof="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51290B4-7B6A-AB2B-B94E-DD6A883FE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3836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4F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4A7C3D-4CC7-AAE7-8E5D-B193FA294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4090BB-8AAD-9D3D-84E5-EE027B2EC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pPr/>
              <a:t>5</a:t>
            </a:fld>
            <a:endParaRPr lang="es-E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56A2214-8DD7-E043-C607-A1852156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2" y="4635478"/>
            <a:ext cx="14370048" cy="1263878"/>
          </a:xfrm>
        </p:spPr>
        <p:txBody>
          <a:bodyPr/>
          <a:lstStyle/>
          <a:p>
            <a:r>
              <a:rPr lang="es-ES" noProof="0" dirty="0"/>
              <a:t>La decadencia del arbitraje de inversiones sobre la base de un tratado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8C356F7-3965-0110-9997-9A11F1824A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14333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1DC38-8DFC-4661-2D32-FA94EF2D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3A0093-7C43-3B07-3862-EC97FEBB1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6</a:t>
            </a:fld>
            <a:endParaRPr lang="es-ES" noProof="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39C0A1-8A4C-0932-E4D3-86B3FE2254DA}"/>
              </a:ext>
            </a:extLst>
          </p:cNvPr>
          <p:cNvSpPr txBox="1">
            <a:spLocks/>
          </p:cNvSpPr>
          <p:nvPr/>
        </p:nvSpPr>
        <p:spPr>
          <a:xfrm>
            <a:off x="1581382" y="2040614"/>
            <a:ext cx="18213343" cy="1263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314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i="0" noProof="0"/>
              <a:t>Algunas críticas de los Estados al arbitraje de inversiones sobre la base de un tratado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DCC4C7-391A-C869-612E-5593CA440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A2C4E5-1CD6-68C5-D117-50B15D86020A}"/>
              </a:ext>
            </a:extLst>
          </p:cNvPr>
          <p:cNvSpPr/>
          <p:nvPr/>
        </p:nvSpPr>
        <p:spPr>
          <a:xfrm rot="10800000" flipV="1">
            <a:off x="2392586" y="4753409"/>
            <a:ext cx="6410809" cy="9583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noProof="0" dirty="0"/>
              <a:t>Primera crítica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286221A-5243-6EAE-7E65-35B1B924A1F9}"/>
              </a:ext>
            </a:extLst>
          </p:cNvPr>
          <p:cNvSpPr/>
          <p:nvPr/>
        </p:nvSpPr>
        <p:spPr>
          <a:xfrm>
            <a:off x="2392588" y="5816177"/>
            <a:ext cx="6410809" cy="345190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BBCC58-D934-314A-7277-6500DBD2EE0A}"/>
              </a:ext>
            </a:extLst>
          </p:cNvPr>
          <p:cNvSpPr/>
          <p:nvPr/>
        </p:nvSpPr>
        <p:spPr>
          <a:xfrm rot="10800000" flipV="1">
            <a:off x="9191183" y="4753409"/>
            <a:ext cx="6410809" cy="958397"/>
          </a:xfrm>
          <a:prstGeom prst="rect">
            <a:avLst/>
          </a:prstGeom>
          <a:solidFill>
            <a:srgbClr val="9E4F4D"/>
          </a:solidFill>
          <a:ln w="38100">
            <a:solidFill>
              <a:srgbClr val="9E4F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noProof="0" dirty="0"/>
              <a:t>Segunda crítica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82AB47E-7BBD-C7AB-5B86-1B6804E22803}"/>
              </a:ext>
            </a:extLst>
          </p:cNvPr>
          <p:cNvSpPr/>
          <p:nvPr/>
        </p:nvSpPr>
        <p:spPr>
          <a:xfrm>
            <a:off x="9191184" y="5816176"/>
            <a:ext cx="6410809" cy="3451909"/>
          </a:xfrm>
          <a:prstGeom prst="rect">
            <a:avLst/>
          </a:prstGeom>
          <a:noFill/>
          <a:ln w="57150">
            <a:solidFill>
              <a:srgbClr val="9E4F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05E138E-0092-7961-48DE-0095D4C0A9D6}"/>
              </a:ext>
            </a:extLst>
          </p:cNvPr>
          <p:cNvSpPr/>
          <p:nvPr/>
        </p:nvSpPr>
        <p:spPr>
          <a:xfrm rot="10800000" flipV="1">
            <a:off x="15989779" y="4753408"/>
            <a:ext cx="6410809" cy="9583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noProof="0" dirty="0"/>
              <a:t>Tercera crítica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2C52A08-D784-9982-E903-119F89915B3F}"/>
              </a:ext>
            </a:extLst>
          </p:cNvPr>
          <p:cNvSpPr/>
          <p:nvPr/>
        </p:nvSpPr>
        <p:spPr>
          <a:xfrm>
            <a:off x="15989780" y="5816175"/>
            <a:ext cx="6410809" cy="345190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B6E831-9F60-7D0D-3CCD-4F2230EBBCD8}"/>
              </a:ext>
            </a:extLst>
          </p:cNvPr>
          <p:cNvSpPr txBox="1">
            <a:spLocks/>
          </p:cNvSpPr>
          <p:nvPr/>
        </p:nvSpPr>
        <p:spPr>
          <a:xfrm>
            <a:off x="2674885" y="6213763"/>
            <a:ext cx="5846521" cy="3081818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E4F4D"/>
              </a:buClr>
            </a:pPr>
            <a:r>
              <a:rPr lang="es-ES" sz="4000" noProof="0" dirty="0"/>
              <a:t>La naturaleza abierta e imprecisa de las protecciones de </a:t>
            </a:r>
            <a:r>
              <a:rPr lang="es-ES" sz="4000" dirty="0"/>
              <a:t>los </a:t>
            </a:r>
            <a:r>
              <a:rPr lang="es-ES" sz="4000" noProof="0" dirty="0"/>
              <a:t>tratados.</a:t>
            </a:r>
            <a:endParaRPr lang="es-ES" sz="4000" noProof="0" dirty="0">
              <a:highlight>
                <a:srgbClr val="FFFF00"/>
              </a:highligh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8373B9F-6B4C-427C-28EC-E73BE9CA00BC}"/>
              </a:ext>
            </a:extLst>
          </p:cNvPr>
          <p:cNvSpPr txBox="1"/>
          <p:nvPr/>
        </p:nvSpPr>
        <p:spPr>
          <a:xfrm>
            <a:off x="9480455" y="6213763"/>
            <a:ext cx="57941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800">
              <a:spcBef>
                <a:spcPts val="600"/>
              </a:spcBef>
              <a:buClr>
                <a:srgbClr val="9E4F4D"/>
              </a:buClr>
            </a:pPr>
            <a:r>
              <a:rPr lang="es-ES" sz="4000" noProof="0" dirty="0">
                <a:solidFill>
                  <a:srgbClr val="362929"/>
                </a:solidFill>
              </a:rPr>
              <a:t>Imposibilidad para el Estado demandado de presentar demandas reconvencionales.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2676985-74EB-5807-5440-57B27FDEADC9}"/>
              </a:ext>
            </a:extLst>
          </p:cNvPr>
          <p:cNvSpPr txBox="1"/>
          <p:nvPr/>
        </p:nvSpPr>
        <p:spPr>
          <a:xfrm>
            <a:off x="16286025" y="6213762"/>
            <a:ext cx="57941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800">
              <a:spcBef>
                <a:spcPts val="600"/>
              </a:spcBef>
              <a:buClr>
                <a:srgbClr val="9E4F4D"/>
              </a:buClr>
            </a:pPr>
            <a:r>
              <a:rPr lang="es-ES" sz="4000" noProof="0" dirty="0"/>
              <a:t>Percepción de desequilibrio en la protección de intereses estatales</a:t>
            </a:r>
            <a:r>
              <a:rPr lang="es-ES" sz="4000" noProof="0" dirty="0">
                <a:solidFill>
                  <a:srgbClr val="362929"/>
                </a:solidFill>
              </a:rPr>
              <a:t>.</a:t>
            </a:r>
            <a:endParaRPr lang="es-ES" sz="4000" noProof="0" dirty="0"/>
          </a:p>
        </p:txBody>
      </p:sp>
    </p:spTree>
    <p:extLst>
      <p:ext uri="{BB962C8B-B14F-4D97-AF65-F5344CB8AC3E}">
        <p14:creationId xmlns:p14="http://schemas.microsoft.com/office/powerpoint/2010/main" val="410219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70095-91BD-AE13-DBCC-40BCDD632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890" y="645395"/>
            <a:ext cx="16917192" cy="1153955"/>
          </a:xfrm>
        </p:spPr>
        <p:txBody>
          <a:bodyPr/>
          <a:lstStyle/>
          <a:p>
            <a:r>
              <a:rPr lang="es-ES" i="0" noProof="0" dirty="0"/>
              <a:t>Prohibición constitucional en Ecuador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5BC49B-1C39-9AEB-7F20-4AAA05D13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7</a:t>
            </a:fld>
            <a:endParaRPr lang="es-ES" noProof="0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6E44DBCE-916F-94DF-5795-C1B198FAFCDF}"/>
              </a:ext>
            </a:extLst>
          </p:cNvPr>
          <p:cNvSpPr txBox="1"/>
          <p:nvPr/>
        </p:nvSpPr>
        <p:spPr>
          <a:xfrm>
            <a:off x="1204001" y="12190291"/>
            <a:ext cx="1011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Constitución</a:t>
            </a:r>
            <a:r>
              <a:rPr lang="es-419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República del Ecuador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2008, 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</a:t>
            </a:r>
            <a:r>
              <a:rPr lang="es-ES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422.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0A00E08-C4AD-F356-217D-BB630ED86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443" y="6858000"/>
            <a:ext cx="7342678" cy="4038179"/>
          </a:xfrm>
          <a:prstGeom prst="rect">
            <a:avLst/>
          </a:prstGeom>
          <a:ln w="12700">
            <a:solidFill>
              <a:srgbClr val="9E4F4D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052542-84E3-D7F0-EA1D-6E40E58CF9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520975" y="2741905"/>
            <a:ext cx="7478361" cy="92494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DD429D-C8AD-E728-552A-61577C45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67" y="5780971"/>
            <a:ext cx="10900176" cy="2464154"/>
          </a:xfrm>
          <a:prstGeom prst="rect">
            <a:avLst/>
          </a:prstGeom>
          <a:ln w="38100">
            <a:solidFill>
              <a:srgbClr val="9E4F4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82DF9F13-B315-E190-E4C6-F0B844399BC1}"/>
              </a:ext>
            </a:extLst>
          </p:cNvPr>
          <p:cNvSpPr txBox="1"/>
          <p:nvPr/>
        </p:nvSpPr>
        <p:spPr>
          <a:xfrm>
            <a:off x="13191628" y="11409305"/>
            <a:ext cx="1011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CNE, Resultados Consulta Popular 21 de abril de 2024, pág. 13.</a:t>
            </a:r>
            <a:endParaRPr lang="es-ES" sz="28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EF05806-F08A-DC1E-5457-A6D07D2DF862}"/>
              </a:ext>
            </a:extLst>
          </p:cNvPr>
          <p:cNvCxnSpPr>
            <a:cxnSpLocks/>
          </p:cNvCxnSpPr>
          <p:nvPr/>
        </p:nvCxnSpPr>
        <p:spPr>
          <a:xfrm>
            <a:off x="12192000" y="2704273"/>
            <a:ext cx="0" cy="9486018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A280C1-CA4E-7512-7413-A9CE3ED0E51F}"/>
              </a:ext>
            </a:extLst>
          </p:cNvPr>
          <p:cNvSpPr txBox="1">
            <a:spLocks/>
          </p:cNvSpPr>
          <p:nvPr/>
        </p:nvSpPr>
        <p:spPr>
          <a:xfrm>
            <a:off x="12599060" y="2722027"/>
            <a:ext cx="11297444" cy="2648778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dirty="0"/>
              <a:t>El artículo 422 de la Constitución del Ecuador prohíbe al Estado celebrar </a:t>
            </a:r>
            <a:r>
              <a:rPr lang="es-ES" sz="3600" dirty="0" err="1"/>
              <a:t>TBIs</a:t>
            </a:r>
            <a:r>
              <a:rPr lang="es-ES" sz="3600" dirty="0"/>
              <a:t> que incluyan cláusulas de arbitraje internacional para resolver disputas respecto de su contenido. </a:t>
            </a:r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dirty="0"/>
              <a:t>Dados los resultados de la última consulta popular en Ecuador, esta prohibición continúa vigente:</a:t>
            </a:r>
            <a:endParaRPr lang="es-ES" sz="3600" noProof="0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B4D7A428-ACC3-A559-2142-8F4A604672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197391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61FB-FF1E-05EE-D4F8-EF907A0D9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2D6A1-549E-2D4B-DEA9-1E836F652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890" y="645395"/>
            <a:ext cx="16917192" cy="1153955"/>
          </a:xfrm>
        </p:spPr>
        <p:txBody>
          <a:bodyPr/>
          <a:lstStyle/>
          <a:p>
            <a:r>
              <a:rPr lang="es-ES" i="0" noProof="0" dirty="0"/>
              <a:t>Prohibición constitucional en Ecuador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DE4030-B046-1E2E-87FC-D8A556CD4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8</a:t>
            </a:fld>
            <a:endParaRPr lang="es-ES" noProof="0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5C25F57-00CB-2A2F-26F6-C5266E5B9061}"/>
              </a:ext>
            </a:extLst>
          </p:cNvPr>
          <p:cNvSpPr txBox="1"/>
          <p:nvPr/>
        </p:nvSpPr>
        <p:spPr>
          <a:xfrm>
            <a:off x="608807" y="11698803"/>
            <a:ext cx="8672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Corte Constitucional del Ecuador, Dictamen 2-23-TI/23, del 28 de julio de 2023.</a:t>
            </a:r>
            <a:endParaRPr lang="es-ES" sz="28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BE459E5-39D8-3D88-1F68-5C7126D1203B}"/>
              </a:ext>
            </a:extLst>
          </p:cNvPr>
          <p:cNvCxnSpPr>
            <a:cxnSpLocks/>
          </p:cNvCxnSpPr>
          <p:nvPr/>
        </p:nvCxnSpPr>
        <p:spPr>
          <a:xfrm>
            <a:off x="9372600" y="2212785"/>
            <a:ext cx="0" cy="9486018"/>
          </a:xfrm>
          <a:prstGeom prst="line">
            <a:avLst/>
          </a:prstGeom>
          <a:ln w="12700">
            <a:solidFill>
              <a:srgbClr val="9E4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B55A51-431D-DA62-C741-0A0D06CBFBAD}"/>
              </a:ext>
            </a:extLst>
          </p:cNvPr>
          <p:cNvSpPr txBox="1">
            <a:spLocks/>
          </p:cNvSpPr>
          <p:nvPr/>
        </p:nvSpPr>
        <p:spPr>
          <a:xfrm>
            <a:off x="10109070" y="2017177"/>
            <a:ext cx="13404185" cy="2648778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E4F4D"/>
              </a:buClr>
            </a:pPr>
            <a:endParaRPr lang="es-ES" sz="180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noProof="0" dirty="0"/>
              <a:t>La Corte Co</a:t>
            </a:r>
            <a:r>
              <a:rPr lang="es-ES" sz="3600" dirty="0" err="1"/>
              <a:t>nstitucional</a:t>
            </a:r>
            <a:r>
              <a:rPr lang="es-ES" sz="3600" dirty="0"/>
              <a:t> del Ecuador ya ha declarado la inconstitucionalidad de cláusulas arbitrales contenidas en </a:t>
            </a:r>
            <a:r>
              <a:rPr lang="es-ES" sz="3600" dirty="0" err="1"/>
              <a:t>TBIs</a:t>
            </a:r>
            <a:r>
              <a:rPr lang="es-ES" sz="3600" dirty="0"/>
              <a:t> </a:t>
            </a:r>
            <a:r>
              <a:rPr lang="es-ES" sz="3600" dirty="0">
                <a:solidFill>
                  <a:srgbClr val="9E4F4D"/>
                </a:solidFill>
              </a:rPr>
              <a:t>(</a:t>
            </a:r>
            <a:r>
              <a:rPr lang="es-ES" sz="3600" i="1" dirty="0" err="1">
                <a:solidFill>
                  <a:srgbClr val="9E4F4D"/>
                </a:solidFill>
              </a:rPr>
              <a:t>e.g</a:t>
            </a:r>
            <a:r>
              <a:rPr lang="es-ES" sz="3600" i="1" dirty="0">
                <a:solidFill>
                  <a:srgbClr val="9E4F4D"/>
                </a:solidFill>
              </a:rPr>
              <a:t>. </a:t>
            </a:r>
            <a:r>
              <a:rPr lang="es-ES" sz="3600" dirty="0">
                <a:solidFill>
                  <a:srgbClr val="9E4F4D"/>
                </a:solidFill>
              </a:rPr>
              <a:t>TBI Ecuador – Costa Rica)</a:t>
            </a:r>
            <a:r>
              <a:rPr lang="es-ES" sz="3600" dirty="0"/>
              <a:t>:</a:t>
            </a:r>
            <a:endParaRPr lang="es-ES" sz="3600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35F95D-21A0-AECE-3BFF-770C0FB6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42" y="2212787"/>
            <a:ext cx="6537323" cy="9255314"/>
          </a:xfrm>
          <a:prstGeom prst="rect">
            <a:avLst/>
          </a:prstGeom>
          <a:ln w="12700">
            <a:solidFill>
              <a:srgbClr val="9E4F4D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FEE6007-21B0-A350-725D-E072515B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363" y="4373210"/>
            <a:ext cx="12185598" cy="4949024"/>
          </a:xfrm>
          <a:prstGeom prst="rect">
            <a:avLst/>
          </a:prstGeom>
          <a:ln>
            <a:solidFill>
              <a:srgbClr val="9E4F4D"/>
            </a:solidFill>
          </a:ln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A0E770A1-A864-13A1-4719-2DA1B408B5A1}"/>
              </a:ext>
            </a:extLst>
          </p:cNvPr>
          <p:cNvSpPr txBox="1"/>
          <p:nvPr/>
        </p:nvSpPr>
        <p:spPr>
          <a:xfrm>
            <a:off x="11876781" y="9399771"/>
            <a:ext cx="986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Corte Constitucional del Ecuador, Dictamen 2-23-TI/23, del 28 de julio de 2023, párr. 185.</a:t>
            </a:r>
            <a:endParaRPr lang="es-ES" sz="28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11D5757-41E9-F8A0-9BBC-D4CC8947A20E}"/>
              </a:ext>
            </a:extLst>
          </p:cNvPr>
          <p:cNvSpPr txBox="1">
            <a:spLocks/>
          </p:cNvSpPr>
          <p:nvPr/>
        </p:nvSpPr>
        <p:spPr>
          <a:xfrm>
            <a:off x="10109069" y="10353878"/>
            <a:ext cx="13404185" cy="2648778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E4F4D"/>
              </a:buClr>
            </a:pPr>
            <a:endParaRPr lang="es-ES" sz="1800" dirty="0"/>
          </a:p>
          <a:p>
            <a:pPr marL="571500" indent="-571500" algn="just">
              <a:buClr>
                <a:srgbClr val="9E4F4D"/>
              </a:buClr>
              <a:buFont typeface="Arial" panose="020B0604020202020204" pitchFamily="34" charset="0"/>
              <a:buChar char="•"/>
            </a:pPr>
            <a:r>
              <a:rPr lang="es-ES" sz="3600" dirty="0"/>
              <a:t>Esta prohibición, sin embargo, no afecta a las cláusulas arbitrales contenidas en </a:t>
            </a:r>
            <a:r>
              <a:rPr lang="es-ES" sz="3600" dirty="0">
                <a:solidFill>
                  <a:srgbClr val="9E4F4D"/>
                </a:solidFill>
              </a:rPr>
              <a:t>contratos de inversión </a:t>
            </a:r>
            <a:r>
              <a:rPr lang="es-ES" sz="3600" dirty="0"/>
              <a:t>celebrados por el Estado.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454141C6-D719-BCD0-6731-57453B1E8B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272047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C8DDE-B2F2-C043-E799-E58453809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AAA5E-F149-0485-112D-03740BE20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740" y="1026661"/>
            <a:ext cx="19338660" cy="2371726"/>
          </a:xfrm>
        </p:spPr>
        <p:txBody>
          <a:bodyPr/>
          <a:lstStyle/>
          <a:p>
            <a:r>
              <a:rPr lang="es-ES" sz="7200" i="0" noProof="0"/>
              <a:t>Algunas críticas de los inversionistas al arbitraje de inversiones sobre la base de un tratado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4CCE68-E924-3A9C-5480-C2B756801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BF066-D798-4C6A-BBF7-9CBF7F180CB0}" type="slidenum">
              <a:rPr lang="es-ES" noProof="0" smtClean="0"/>
              <a:t>9</a:t>
            </a:fld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E24819-E074-794A-0E78-CF9EE0F5B098}"/>
              </a:ext>
            </a:extLst>
          </p:cNvPr>
          <p:cNvSpPr/>
          <p:nvPr/>
        </p:nvSpPr>
        <p:spPr>
          <a:xfrm rot="10800000" flipV="1">
            <a:off x="2411869" y="4455549"/>
            <a:ext cx="6410809" cy="9583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noProof="0" dirty="0"/>
              <a:t>Primera crítica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3DCF5C-6200-8B26-C776-173AB7F15C6C}"/>
              </a:ext>
            </a:extLst>
          </p:cNvPr>
          <p:cNvSpPr/>
          <p:nvPr/>
        </p:nvSpPr>
        <p:spPr>
          <a:xfrm>
            <a:off x="2411871" y="5518317"/>
            <a:ext cx="6410809" cy="29287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83812E-F3EE-C835-F311-A607C0125882}"/>
              </a:ext>
            </a:extLst>
          </p:cNvPr>
          <p:cNvSpPr/>
          <p:nvPr/>
        </p:nvSpPr>
        <p:spPr>
          <a:xfrm rot="10800000" flipV="1">
            <a:off x="9210466" y="4455549"/>
            <a:ext cx="6410809" cy="958397"/>
          </a:xfrm>
          <a:prstGeom prst="rect">
            <a:avLst/>
          </a:prstGeom>
          <a:solidFill>
            <a:srgbClr val="9E4F4D"/>
          </a:solidFill>
          <a:ln w="38100">
            <a:solidFill>
              <a:srgbClr val="9E4F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noProof="0" dirty="0"/>
              <a:t>Segunda crítica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7E8D2B-499D-26AE-0AE9-89F6EB36A6E2}"/>
              </a:ext>
            </a:extLst>
          </p:cNvPr>
          <p:cNvSpPr/>
          <p:nvPr/>
        </p:nvSpPr>
        <p:spPr>
          <a:xfrm>
            <a:off x="9210467" y="5518316"/>
            <a:ext cx="6410809" cy="2928785"/>
          </a:xfrm>
          <a:prstGeom prst="rect">
            <a:avLst/>
          </a:prstGeom>
          <a:noFill/>
          <a:ln w="57150">
            <a:solidFill>
              <a:srgbClr val="9E4F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DEB6102-0BCC-6F68-6702-E379D0CEF530}"/>
              </a:ext>
            </a:extLst>
          </p:cNvPr>
          <p:cNvSpPr/>
          <p:nvPr/>
        </p:nvSpPr>
        <p:spPr>
          <a:xfrm rot="10800000" flipV="1">
            <a:off x="16009062" y="4455548"/>
            <a:ext cx="6410809" cy="9583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noProof="0" dirty="0"/>
              <a:t>Tercera crítica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179EFC-D7CC-8F44-73C0-0D8F6692403C}"/>
              </a:ext>
            </a:extLst>
          </p:cNvPr>
          <p:cNvSpPr/>
          <p:nvPr/>
        </p:nvSpPr>
        <p:spPr>
          <a:xfrm>
            <a:off x="16009063" y="5518315"/>
            <a:ext cx="6410809" cy="2928783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9826CF-80D4-BB36-FDE7-27D36A6F4BF8}"/>
              </a:ext>
            </a:extLst>
          </p:cNvPr>
          <p:cNvSpPr txBox="1">
            <a:spLocks/>
          </p:cNvSpPr>
          <p:nvPr/>
        </p:nvSpPr>
        <p:spPr>
          <a:xfrm>
            <a:off x="2694015" y="5778808"/>
            <a:ext cx="5846521" cy="852988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2929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E4F4D"/>
              </a:buClr>
            </a:pPr>
            <a:r>
              <a:rPr lang="es-ES" sz="4000" noProof="0" dirty="0"/>
              <a:t>Procedimientos complejos y prolongados:</a:t>
            </a:r>
          </a:p>
          <a:p>
            <a:pPr algn="just">
              <a:buClr>
                <a:srgbClr val="9E4F4D"/>
              </a:buClr>
            </a:pPr>
            <a:r>
              <a:rPr lang="es-ES" sz="4000" i="1" dirty="0"/>
              <a:t>carreras de obstáculos</a:t>
            </a:r>
            <a:r>
              <a:rPr lang="es-ES" sz="4000" dirty="0"/>
              <a:t>.</a:t>
            </a:r>
            <a:r>
              <a:rPr lang="es-ES" sz="4000" i="1" noProof="0" dirty="0"/>
              <a:t> </a:t>
            </a:r>
            <a:endParaRPr lang="es-ES" sz="4000" i="1" noProof="0" dirty="0">
              <a:highlight>
                <a:srgbClr val="FFFF00"/>
              </a:highligh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9104F3-8350-93C5-B6EC-3AD11183FC1A}"/>
              </a:ext>
            </a:extLst>
          </p:cNvPr>
          <p:cNvSpPr txBox="1"/>
          <p:nvPr/>
        </p:nvSpPr>
        <p:spPr>
          <a:xfrm>
            <a:off x="9343737" y="5640682"/>
            <a:ext cx="61080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800">
              <a:spcBef>
                <a:spcPts val="600"/>
              </a:spcBef>
              <a:buClr>
                <a:srgbClr val="9E4F4D"/>
              </a:buClr>
            </a:pPr>
            <a:r>
              <a:rPr lang="es-ES" sz="4000" noProof="0" dirty="0">
                <a:solidFill>
                  <a:srgbClr val="362929"/>
                </a:solidFill>
              </a:rPr>
              <a:t>Obstáculos procesales y sustantivos para obtener una condena contra el Estado.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A68455-D094-634A-C463-7F3736AFC2EA}"/>
              </a:ext>
            </a:extLst>
          </p:cNvPr>
          <p:cNvSpPr txBox="1"/>
          <p:nvPr/>
        </p:nvSpPr>
        <p:spPr>
          <a:xfrm>
            <a:off x="16317411" y="5811531"/>
            <a:ext cx="57941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800">
              <a:spcBef>
                <a:spcPts val="600"/>
              </a:spcBef>
              <a:buClr>
                <a:srgbClr val="9E4F4D"/>
              </a:buClr>
            </a:pPr>
            <a:r>
              <a:rPr lang="es-ES" sz="4000" noProof="0" dirty="0">
                <a:solidFill>
                  <a:srgbClr val="362929"/>
                </a:solidFill>
              </a:rPr>
              <a:t>Incertidumbre respecto a la ejecución y eficacia de los laudos. </a:t>
            </a: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F9762472-63BC-E092-400D-7782A8FFB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8807" y="13071142"/>
            <a:ext cx="8229600" cy="246221"/>
          </a:xfrm>
        </p:spPr>
        <p:txBody>
          <a:bodyPr/>
          <a:lstStyle/>
          <a:p>
            <a:r>
              <a:rPr lang="es-ES" noProof="0" dirty="0"/>
              <a:t>27 de agosto de 2025 | La tendencia a la </a:t>
            </a:r>
            <a:r>
              <a:rPr lang="es-ES" noProof="0" dirty="0" err="1"/>
              <a:t>contractualización</a:t>
            </a:r>
            <a:r>
              <a:rPr lang="es-ES" noProof="0" dirty="0"/>
              <a:t> de las disputas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157570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dstone Theme">
  <a:themeElements>
    <a:clrScheme name="Wordstone V3">
      <a:dk1>
        <a:srgbClr val="362929"/>
      </a:dk1>
      <a:lt1>
        <a:srgbClr val="FFFFFF"/>
      </a:lt1>
      <a:dk2>
        <a:srgbClr val="1D98BA"/>
      </a:dk2>
      <a:lt2>
        <a:srgbClr val="FAF5F0"/>
      </a:lt2>
      <a:accent1>
        <a:srgbClr val="FAF5F0"/>
      </a:accent1>
      <a:accent2>
        <a:srgbClr val="4A2524"/>
      </a:accent2>
      <a:accent3>
        <a:srgbClr val="9E4F4D"/>
      </a:accent3>
      <a:accent4>
        <a:srgbClr val="D87A42"/>
      </a:accent4>
      <a:accent5>
        <a:srgbClr val="62ADA7"/>
      </a:accent5>
      <a:accent6>
        <a:srgbClr val="4F6B4F"/>
      </a:accent6>
      <a:hlink>
        <a:srgbClr val="9E4F4D"/>
      </a:hlink>
      <a:folHlink>
        <a:srgbClr val="4A2524"/>
      </a:folHlink>
    </a:clrScheme>
    <a:fontScheme name="Wordstone">
      <a:majorFont>
        <a:latin typeface="Calisto MT"/>
        <a:ea typeface=""/>
        <a:cs typeface=""/>
      </a:majorFont>
      <a:minorFont>
        <a:latin typeface="Apto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dstone_PowerPoint Template  -  Read-Only" id="{C9863E02-9612-4689-9B4F-A40C385A235F}" vid="{4C787EDA-CB89-4A8E-AB74-E2982F0F0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59769DBAD040AFD73F652D947CE8" ma:contentTypeVersion="18" ma:contentTypeDescription="Create a new document." ma:contentTypeScope="" ma:versionID="31dd83bda99fba96374a9a53e41a7970">
  <xsd:schema xmlns:xsd="http://www.w3.org/2001/XMLSchema" xmlns:xs="http://www.w3.org/2001/XMLSchema" xmlns:p="http://schemas.microsoft.com/office/2006/metadata/properties" xmlns:ns2="a067e54b-68cd-47f8-b0ae-8f3d0238d584" xmlns:ns3="a3056074-51b5-404d-bbfb-483f57e928c1" targetNamespace="http://schemas.microsoft.com/office/2006/metadata/properties" ma:root="true" ma:fieldsID="88c1564e8883ba75d5343f1789cb825e" ns2:_="" ns3:_="">
    <xsd:import namespace="a067e54b-68cd-47f8-b0ae-8f3d0238d584"/>
    <xsd:import namespace="a3056074-51b5-404d-bbfb-483f57e928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7e54b-68cd-47f8-b0ae-8f3d0238d5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c5bf98-a234-4b45-bc67-7653737a4b3e}" ma:internalName="TaxCatchAll" ma:showField="CatchAllData" ma:web="a067e54b-68cd-47f8-b0ae-8f3d0238d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56074-51b5-404d-bbfb-483f57e9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b318c0-148c-4e72-8475-df337670ee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593DA-F51B-4E4B-B9CA-9E91F88EE4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B64B99-EFB0-4C16-B3BE-CA64EB9E5515}">
  <ds:schemaRefs>
    <ds:schemaRef ds:uri="a067e54b-68cd-47f8-b0ae-8f3d0238d584"/>
    <ds:schemaRef ds:uri="a3056074-51b5-404d-bbfb-483f57e92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1386</Words>
  <Application>Microsoft Office PowerPoint</Application>
  <PresentationFormat>Personalizado</PresentationFormat>
  <Paragraphs>165</Paragraphs>
  <Slides>23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Calisto MT</vt:lpstr>
      <vt:lpstr>Aptos Light</vt:lpstr>
      <vt:lpstr>Aptos</vt:lpstr>
      <vt:lpstr>Courier New</vt:lpstr>
      <vt:lpstr>Wordstone Theme</vt:lpstr>
      <vt:lpstr>La tendencia a la contractualización de las disputas de inversión</vt:lpstr>
      <vt:lpstr>Presentación de PowerPoint</vt:lpstr>
      <vt:lpstr>Presentación de PowerPoint</vt:lpstr>
      <vt:lpstr>De lege lata: los hechos</vt:lpstr>
      <vt:lpstr>La decadencia del arbitraje de inversiones sobre la base de un tratado</vt:lpstr>
      <vt:lpstr>Presentación de PowerPoint</vt:lpstr>
      <vt:lpstr>Prohibición constitucional en Ecuador</vt:lpstr>
      <vt:lpstr>Prohibición constitucional en Ecuador</vt:lpstr>
      <vt:lpstr>Algunas críticas de los inversionistas al arbitraje de inversiones sobre la base de un tratado</vt:lpstr>
      <vt:lpstr>Presentación de PowerPoint</vt:lpstr>
      <vt:lpstr>Presentación de PowerPoint</vt:lpstr>
      <vt:lpstr>Presentación de PowerPoint</vt:lpstr>
      <vt:lpstr>El arbitraje CCI con Estados y entidades públicas</vt:lpstr>
      <vt:lpstr>Presentación de PowerPoint</vt:lpstr>
      <vt:lpstr>De lege ferenda: el proyecto de Unidroit y el Instituto de Derecho de los Negocios Internacionales de la CCI </vt:lpstr>
      <vt:lpstr>Presentación de PowerPoint</vt:lpstr>
      <vt:lpstr>Presentación de PowerPoint</vt:lpstr>
      <vt:lpstr>Presentación de PowerPoint</vt:lpstr>
      <vt:lpstr>Gracias</vt:lpstr>
      <vt:lpstr>Presentación de PowerPoint</vt:lpstr>
      <vt:lpstr>¿Los contratos de inversión reemplazarán a los TBIs?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Alegato de apertura de GE Grid Solutions</dc:title>
  <dc:creator>Otoya Henao, Gabriel</dc:creator>
  <cp:lastModifiedBy>Demandada</cp:lastModifiedBy>
  <cp:revision>2</cp:revision>
  <cp:lastPrinted>2024-09-21T13:47:16Z</cp:lastPrinted>
  <dcterms:created xsi:type="dcterms:W3CDTF">2024-08-27T13:24:48Z</dcterms:created>
  <dcterms:modified xsi:type="dcterms:W3CDTF">2025-08-25T10:49:20Z</dcterms:modified>
</cp:coreProperties>
</file>